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4.xml" ContentType="application/vnd.openxmlformats-officedocument.drawingml.chart+xml"/>
  <Override PartName="/ppt/charts/chart5.xml" ContentType="application/vnd.openxmlformats-officedocument.drawingml.chart+xml"/>
  <Override PartName="/ppt/notesSlides/notesSlide8.xml" ContentType="application/vnd.openxmlformats-officedocument.presentationml.notesSlide+xml"/>
  <Override PartName="/ppt/charts/chart6.xml" ContentType="application/vnd.openxmlformats-officedocument.drawingml.chart+xml"/>
  <Override PartName="/ppt/notesSlides/notesSlide9.xml" ContentType="application/vnd.openxmlformats-officedocument.presentationml.notesSlide+xml"/>
  <Override PartName="/ppt/charts/chart7.xml" ContentType="application/vnd.openxmlformats-officedocument.drawingml.chart+xml"/>
  <Override PartName="/ppt/notesSlides/notesSlide10.xml" ContentType="application/vnd.openxmlformats-officedocument.presentationml.notesSlide+xml"/>
  <Override PartName="/ppt/charts/chart8.xml" ContentType="application/vnd.openxmlformats-officedocument.drawingml.chart+xml"/>
  <Override PartName="/ppt/notesSlides/notesSlide11.xml" ContentType="application/vnd.openxmlformats-officedocument.presentationml.notesSlide+xml"/>
  <Override PartName="/ppt/charts/chart9.xml" ContentType="application/vnd.openxmlformats-officedocument.drawingml.chart+xml"/>
  <Override PartName="/ppt/notesSlides/notesSlide12.xml" ContentType="application/vnd.openxmlformats-officedocument.presentationml.notesSlide+xml"/>
  <Override PartName="/ppt/charts/chart10.xml" ContentType="application/vnd.openxmlformats-officedocument.drawingml.chart+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7"/>
  </p:notesMasterIdLst>
  <p:sldIdLst>
    <p:sldId id="256" r:id="rId2"/>
    <p:sldId id="257" r:id="rId3"/>
    <p:sldId id="262" r:id="rId4"/>
    <p:sldId id="263" r:id="rId5"/>
    <p:sldId id="264" r:id="rId6"/>
    <p:sldId id="265" r:id="rId7"/>
    <p:sldId id="266" r:id="rId8"/>
    <p:sldId id="267" r:id="rId9"/>
    <p:sldId id="268" r:id="rId10"/>
    <p:sldId id="269" r:id="rId11"/>
    <p:sldId id="294" r:id="rId12"/>
    <p:sldId id="261" r:id="rId13"/>
    <p:sldId id="270" r:id="rId14"/>
    <p:sldId id="271" r:id="rId15"/>
    <p:sldId id="272" r:id="rId16"/>
    <p:sldId id="274" r:id="rId17"/>
    <p:sldId id="273" r:id="rId18"/>
    <p:sldId id="275" r:id="rId19"/>
    <p:sldId id="276" r:id="rId20"/>
    <p:sldId id="277" r:id="rId21"/>
    <p:sldId id="279" r:id="rId22"/>
    <p:sldId id="281" r:id="rId23"/>
    <p:sldId id="278" r:id="rId24"/>
    <p:sldId id="280" r:id="rId25"/>
    <p:sldId id="282" r:id="rId26"/>
    <p:sldId id="283" r:id="rId27"/>
    <p:sldId id="284" r:id="rId28"/>
    <p:sldId id="285" r:id="rId29"/>
    <p:sldId id="286" r:id="rId30"/>
    <p:sldId id="296" r:id="rId31"/>
    <p:sldId id="287" r:id="rId32"/>
    <p:sldId id="288" r:id="rId33"/>
    <p:sldId id="291" r:id="rId34"/>
    <p:sldId id="292" r:id="rId35"/>
    <p:sldId id="293" r:id="rId3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p:scale>
          <a:sx n="103" d="100"/>
          <a:sy n="103" d="100"/>
        </p:scale>
        <p:origin x="-1152" y="0"/>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notesMaster" Target="notesMasters/notesMaster1.xml"/><Relationship Id="rId38" Type="http://schemas.openxmlformats.org/officeDocument/2006/relationships/printerSettings" Target="printerSettings/printerSettings1.bin"/><Relationship Id="rId39" Type="http://schemas.openxmlformats.org/officeDocument/2006/relationships/presProps" Target="presProps.xml"/><Relationship Id="rId40" Type="http://schemas.openxmlformats.org/officeDocument/2006/relationships/viewProps" Target="viewProps.xml"/><Relationship Id="rId41" Type="http://schemas.openxmlformats.org/officeDocument/2006/relationships/theme" Target="theme/theme1.xml"/><Relationship Id="rId42"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1" Type="http://schemas.openxmlformats.org/officeDocument/2006/relationships/oleObject" Target="Macintosh%20HD:Users:Charles:Documents:hea_analysis:south_africa:2016.04:spreadsheets:za2xx_0.xlsx" TargetMode="External"/></Relationships>
</file>

<file path=ppt/charts/_rels/chart10.xml.rels><?xml version="1.0" encoding="UTF-8" standalone="yes"?>
<Relationships xmlns="http://schemas.openxmlformats.org/package/2006/relationships"><Relationship Id="rId1" Type="http://schemas.openxmlformats.org/officeDocument/2006/relationships/oleObject" Target="Macintosh%20HD:Users:Charles:Documents:hea_analysis:south_africa:2016.04:spreadsheets:za_up_1_nogrants.xlsx"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Macintosh%20HD:Users:Charles:Documents:hea_analysis:south_africa:2016.04:spreadsheets:za_fw_1_nogrants.xlsx" TargetMode="External"/></Relationships>
</file>

<file path=ppt/charts/_rels/chart3.xml.rels><?xml version="1.0" encoding="UTF-8" standalone="yes"?>
<Relationships xmlns="http://schemas.openxmlformats.org/package/2006/relationships"><Relationship Id="rId1" Type="http://schemas.openxmlformats.org/officeDocument/2006/relationships/oleObject" Target="Macintosh%20HD:Users:Charles:Documents:hea_analysis:south_africa:2016.04:spreadsheets:za_up_1.xlsx" TargetMode="External"/></Relationships>
</file>

<file path=ppt/charts/_rels/chart4.xml.rels><?xml version="1.0" encoding="UTF-8" standalone="yes"?>
<Relationships xmlns="http://schemas.openxmlformats.org/package/2006/relationships"><Relationship Id="rId1" Type="http://schemas.openxmlformats.org/officeDocument/2006/relationships/oleObject" Target="Macintosh%20HD:Users:Charles:Documents:hea_analysis:south_africa:2016.04:prices:cpi_prices_cons_200801-201602.xlsx" TargetMode="External"/></Relationships>
</file>

<file path=ppt/charts/_rels/chart5.xml.rels><?xml version="1.0" encoding="UTF-8" standalone="yes"?>
<Relationships xmlns="http://schemas.openxmlformats.org/package/2006/relationships"><Relationship Id="rId1" Type="http://schemas.openxmlformats.org/officeDocument/2006/relationships/oleObject" Target="Macintosh%20HD:Users:Charles:Documents:hea_analysis:south_africa:2016.04:spreadsheets:zakhc_1.xlsx" TargetMode="External"/></Relationships>
</file>

<file path=ppt/charts/_rels/chart6.xml.rels><?xml version="1.0" encoding="UTF-8" standalone="yes"?>
<Relationships xmlns="http://schemas.openxmlformats.org/package/2006/relationships"><Relationship Id="rId1" Type="http://schemas.openxmlformats.org/officeDocument/2006/relationships/oleObject" Target="Macintosh%20HD:Users:Charles:Documents:hea_analysis:south_africa:2016.04:spreadsheets:zakhc_1_nogrants.xlsx" TargetMode="External"/></Relationships>
</file>

<file path=ppt/charts/_rels/chart7.xml.rels><?xml version="1.0" encoding="UTF-8" standalone="yes"?>
<Relationships xmlns="http://schemas.openxmlformats.org/package/2006/relationships"><Relationship Id="rId1" Type="http://schemas.openxmlformats.org/officeDocument/2006/relationships/oleObject" Target="Macintosh%20HD:Users:Charles:Documents:hea_analysis:south_africa:2016.04:spreadsheets:za_fw_1.xlsx" TargetMode="External"/></Relationships>
</file>

<file path=ppt/charts/_rels/chart8.xml.rels><?xml version="1.0" encoding="UTF-8" standalone="yes"?>
<Relationships xmlns="http://schemas.openxmlformats.org/package/2006/relationships"><Relationship Id="rId1" Type="http://schemas.openxmlformats.org/officeDocument/2006/relationships/oleObject" Target="Macintosh%20HD:Users:Charles:Documents:hea_analysis:south_africa:2016.04:spreadsheets:za_fw_1_nogrants.xlsx" TargetMode="External"/></Relationships>
</file>

<file path=ppt/charts/_rels/chart9.xml.rels><?xml version="1.0" encoding="UTF-8" standalone="yes"?>
<Relationships xmlns="http://schemas.openxmlformats.org/package/2006/relationships"><Relationship Id="rId1" Type="http://schemas.openxmlformats.org/officeDocument/2006/relationships/oleObject" Target="Macintosh%20HD:Users:Charles:Documents:hea_analysis:south_africa:2016.04:spreadsheets:za_up_1_nogrants.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sz="1400" b="0" i="0">
                <a:latin typeface="Helvetica Light"/>
                <a:cs typeface="Helvetica Light"/>
              </a:defRPr>
            </a:pPr>
            <a:r>
              <a:rPr lang="en-US" sz="1400" b="0" i="0">
                <a:latin typeface="Helvetica Light"/>
                <a:cs typeface="Helvetica Light"/>
              </a:rPr>
              <a:t>ZA2XX - Baseline Total Income</a:t>
            </a:r>
          </a:p>
        </c:rich>
      </c:tx>
      <c:layout>
        <c:manualLayout>
          <c:xMode val="edge"/>
          <c:yMode val="edge"/>
          <c:x val="0.246303382138332"/>
          <c:y val="0.0145348837209302"/>
        </c:manualLayout>
      </c:layout>
      <c:overlay val="0"/>
      <c:spPr>
        <a:solidFill>
          <a:srgbClr val="FFFFFF"/>
        </a:solidFill>
        <a:ln w="3175" cmpd="sng">
          <a:solidFill>
            <a:srgbClr val="000000"/>
          </a:solidFill>
        </a:ln>
      </c:spPr>
    </c:title>
    <c:autoTitleDeleted val="0"/>
    <c:plotArea>
      <c:layout>
        <c:manualLayout>
          <c:layoutTarget val="inner"/>
          <c:xMode val="edge"/>
          <c:yMode val="edge"/>
          <c:x val="0.120297191111981"/>
          <c:y val="0.0347394540942928"/>
          <c:w val="0.568554963238291"/>
          <c:h val="0.909511084384142"/>
        </c:manualLayout>
      </c:layout>
      <c:barChart>
        <c:barDir val="col"/>
        <c:grouping val="stacked"/>
        <c:varyColors val="0"/>
        <c:ser>
          <c:idx val="1"/>
          <c:order val="0"/>
          <c:tx>
            <c:strRef>
              <c:f>Income!$A$72</c:f>
              <c:strCache>
                <c:ptCount val="1"/>
                <c:pt idx="0">
                  <c:v>Own crops Consumed</c:v>
                </c:pt>
              </c:strCache>
            </c:strRef>
          </c:tx>
          <c:spPr>
            <a:solidFill>
              <a:srgbClr val="008000"/>
            </a:solidFill>
            <a:ln w="3175" cmpd="sng">
              <a:solidFill>
                <a:srgbClr val="000000"/>
              </a:solidFill>
              <a:prstDash val="solid"/>
            </a:ln>
          </c:spPr>
          <c:invertIfNegative val="0"/>
          <c:cat>
            <c:strRef>
              <c:f>Income!$B$71:$E$71</c:f>
              <c:strCache>
                <c:ptCount val="4"/>
                <c:pt idx="0">
                  <c:v>Baseline: v poor</c:v>
                </c:pt>
                <c:pt idx="1">
                  <c:v>Baseline: poor</c:v>
                </c:pt>
                <c:pt idx="2">
                  <c:v>Baseline: middle</c:v>
                </c:pt>
                <c:pt idx="3">
                  <c:v>Baseline: b-off</c:v>
                </c:pt>
              </c:strCache>
            </c:strRef>
          </c:cat>
          <c:val>
            <c:numRef>
              <c:f>Income!$B$72:$E$72</c:f>
              <c:numCache>
                <c:formatCode>#,##0</c:formatCode>
                <c:ptCount val="4"/>
                <c:pt idx="0">
                  <c:v>3341.474724058787</c:v>
                </c:pt>
                <c:pt idx="1">
                  <c:v>4523.106864334878</c:v>
                </c:pt>
                <c:pt idx="2">
                  <c:v>5835.000135877054</c:v>
                </c:pt>
                <c:pt idx="3">
                  <c:v>8224.183980277661</c:v>
                </c:pt>
              </c:numCache>
            </c:numRef>
          </c:val>
        </c:ser>
        <c:ser>
          <c:idx val="2"/>
          <c:order val="1"/>
          <c:tx>
            <c:strRef>
              <c:f>Income!$A$73</c:f>
              <c:strCache>
                <c:ptCount val="1"/>
                <c:pt idx="0">
                  <c:v>Own crops sold</c:v>
                </c:pt>
              </c:strCache>
            </c:strRef>
          </c:tx>
          <c:spPr>
            <a:solidFill>
              <a:srgbClr val="C3D69B"/>
            </a:solidFill>
            <a:ln w="3175" cmpd="sng">
              <a:solidFill>
                <a:srgbClr val="000000"/>
              </a:solidFill>
              <a:prstDash val="solid"/>
            </a:ln>
          </c:spPr>
          <c:invertIfNegative val="0"/>
          <c:cat>
            <c:strRef>
              <c:f>Income!$B$71:$E$71</c:f>
              <c:strCache>
                <c:ptCount val="4"/>
                <c:pt idx="0">
                  <c:v>Baseline: v poor</c:v>
                </c:pt>
                <c:pt idx="1">
                  <c:v>Baseline: poor</c:v>
                </c:pt>
                <c:pt idx="2">
                  <c:v>Baseline: middle</c:v>
                </c:pt>
                <c:pt idx="3">
                  <c:v>Baseline: b-off</c:v>
                </c:pt>
              </c:strCache>
            </c:strRef>
          </c:cat>
          <c:val>
            <c:numRef>
              <c:f>Income!$B$73:$E$73</c:f>
              <c:numCache>
                <c:formatCode>#,##0</c:formatCode>
                <c:ptCount val="4"/>
                <c:pt idx="0">
                  <c:v>302.9595429771812</c:v>
                </c:pt>
                <c:pt idx="1">
                  <c:v>836.9226859077534</c:v>
                </c:pt>
                <c:pt idx="2">
                  <c:v>6532.54988761192</c:v>
                </c:pt>
                <c:pt idx="3">
                  <c:v>29538.12822093575</c:v>
                </c:pt>
              </c:numCache>
            </c:numRef>
          </c:val>
        </c:ser>
        <c:ser>
          <c:idx val="5"/>
          <c:order val="2"/>
          <c:tx>
            <c:strRef>
              <c:f>Income!$A$74</c:f>
              <c:strCache>
                <c:ptCount val="1"/>
                <c:pt idx="0">
                  <c:v>Animal products consumed</c:v>
                </c:pt>
              </c:strCache>
            </c:strRef>
          </c:tx>
          <c:spPr>
            <a:solidFill>
              <a:srgbClr val="FFFFFF"/>
            </a:solidFill>
            <a:ln w="3175" cmpd="sng">
              <a:solidFill>
                <a:srgbClr val="000000"/>
              </a:solidFill>
              <a:prstDash val="solid"/>
            </a:ln>
          </c:spPr>
          <c:invertIfNegative val="0"/>
          <c:cat>
            <c:strRef>
              <c:f>Income!$B$71:$E$71</c:f>
              <c:strCache>
                <c:ptCount val="4"/>
                <c:pt idx="0">
                  <c:v>Baseline: v poor</c:v>
                </c:pt>
                <c:pt idx="1">
                  <c:v>Baseline: poor</c:v>
                </c:pt>
                <c:pt idx="2">
                  <c:v>Baseline: middle</c:v>
                </c:pt>
                <c:pt idx="3">
                  <c:v>Baseline: b-off</c:v>
                </c:pt>
              </c:strCache>
            </c:strRef>
          </c:cat>
          <c:val>
            <c:numRef>
              <c:f>Income!$B$74:$E$74</c:f>
              <c:numCache>
                <c:formatCode>#,##0</c:formatCode>
                <c:ptCount val="4"/>
                <c:pt idx="0">
                  <c:v>446.7370690236444</c:v>
                </c:pt>
                <c:pt idx="1">
                  <c:v>1115.768949746156</c:v>
                </c:pt>
                <c:pt idx="2">
                  <c:v>2349.890494583357</c:v>
                </c:pt>
                <c:pt idx="3">
                  <c:v>3569.963961926068</c:v>
                </c:pt>
              </c:numCache>
            </c:numRef>
          </c:val>
        </c:ser>
        <c:ser>
          <c:idx val="7"/>
          <c:order val="3"/>
          <c:tx>
            <c:strRef>
              <c:f>Income!$A$76</c:f>
              <c:strCache>
                <c:ptCount val="1"/>
                <c:pt idx="0">
                  <c:v>Animals sold</c:v>
                </c:pt>
              </c:strCache>
            </c:strRef>
          </c:tx>
          <c:spPr>
            <a:solidFill>
              <a:srgbClr val="FAC090"/>
            </a:solidFill>
            <a:ln w="3175" cmpd="sng">
              <a:solidFill>
                <a:srgbClr val="000000"/>
              </a:solidFill>
              <a:prstDash val="solid"/>
            </a:ln>
          </c:spPr>
          <c:invertIfNegative val="0"/>
          <c:cat>
            <c:strRef>
              <c:f>Income!$B$71:$E$71</c:f>
              <c:strCache>
                <c:ptCount val="4"/>
                <c:pt idx="0">
                  <c:v>Baseline: v poor</c:v>
                </c:pt>
                <c:pt idx="1">
                  <c:v>Baseline: poor</c:v>
                </c:pt>
                <c:pt idx="2">
                  <c:v>Baseline: middle</c:v>
                </c:pt>
                <c:pt idx="3">
                  <c:v>Baseline: b-off</c:v>
                </c:pt>
              </c:strCache>
            </c:strRef>
          </c:cat>
          <c:val>
            <c:numRef>
              <c:f>Income!$B$76:$E$76</c:f>
              <c:numCache>
                <c:formatCode>#,##0</c:formatCode>
                <c:ptCount val="4"/>
                <c:pt idx="0">
                  <c:v>582.2389282841074</c:v>
                </c:pt>
                <c:pt idx="1">
                  <c:v>4582.247829696317</c:v>
                </c:pt>
                <c:pt idx="2">
                  <c:v>18818.88983842222</c:v>
                </c:pt>
                <c:pt idx="3">
                  <c:v>38310.10085441024</c:v>
                </c:pt>
              </c:numCache>
            </c:numRef>
          </c:val>
        </c:ser>
        <c:ser>
          <c:idx val="8"/>
          <c:order val="4"/>
          <c:tx>
            <c:strRef>
              <c:f>Income!$A$77</c:f>
              <c:strCache>
                <c:ptCount val="1"/>
                <c:pt idx="0">
                  <c:v>Wild foods consumed and sold</c:v>
                </c:pt>
              </c:strCache>
            </c:strRef>
          </c:tx>
          <c:spPr>
            <a:solidFill>
              <a:srgbClr val="B3A2C7"/>
            </a:solidFill>
            <a:ln w="3175" cmpd="sng">
              <a:solidFill>
                <a:srgbClr val="000000"/>
              </a:solidFill>
              <a:prstDash val="solid"/>
            </a:ln>
          </c:spPr>
          <c:invertIfNegative val="0"/>
          <c:cat>
            <c:strRef>
              <c:f>Income!$B$71:$E$71</c:f>
              <c:strCache>
                <c:ptCount val="4"/>
                <c:pt idx="0">
                  <c:v>Baseline: v poor</c:v>
                </c:pt>
                <c:pt idx="1">
                  <c:v>Baseline: poor</c:v>
                </c:pt>
                <c:pt idx="2">
                  <c:v>Baseline: middle</c:v>
                </c:pt>
                <c:pt idx="3">
                  <c:v>Baseline: b-off</c:v>
                </c:pt>
              </c:strCache>
            </c:strRef>
          </c:cat>
          <c:val>
            <c:numRef>
              <c:f>Income!$B$77:$E$77</c:f>
              <c:numCache>
                <c:formatCode>#,##0</c:formatCode>
                <c:ptCount val="4"/>
                <c:pt idx="0">
                  <c:v>333.7110872293431</c:v>
                </c:pt>
                <c:pt idx="1">
                  <c:v>261.678463382795</c:v>
                </c:pt>
                <c:pt idx="2">
                  <c:v>39.39432454477468</c:v>
                </c:pt>
                <c:pt idx="3">
                  <c:v>31.03376281352772</c:v>
                </c:pt>
              </c:numCache>
            </c:numRef>
          </c:val>
        </c:ser>
        <c:ser>
          <c:idx val="9"/>
          <c:order val="5"/>
          <c:tx>
            <c:strRef>
              <c:f>Income!$A$78</c:f>
              <c:strCache>
                <c:ptCount val="1"/>
                <c:pt idx="0">
                  <c:v>Labour - casual</c:v>
                </c:pt>
              </c:strCache>
            </c:strRef>
          </c:tx>
          <c:spPr>
            <a:solidFill>
              <a:srgbClr val="D99694"/>
            </a:solidFill>
            <a:ln w="3175" cmpd="sng">
              <a:solidFill>
                <a:srgbClr val="000000"/>
              </a:solidFill>
              <a:prstDash val="solid"/>
            </a:ln>
          </c:spPr>
          <c:invertIfNegative val="0"/>
          <c:cat>
            <c:strRef>
              <c:f>Income!$B$71:$E$71</c:f>
              <c:strCache>
                <c:ptCount val="4"/>
                <c:pt idx="0">
                  <c:v>Baseline: v poor</c:v>
                </c:pt>
                <c:pt idx="1">
                  <c:v>Baseline: poor</c:v>
                </c:pt>
                <c:pt idx="2">
                  <c:v>Baseline: middle</c:v>
                </c:pt>
                <c:pt idx="3">
                  <c:v>Baseline: b-off</c:v>
                </c:pt>
              </c:strCache>
            </c:strRef>
          </c:cat>
          <c:val>
            <c:numRef>
              <c:f>Income!$B$78:$E$78</c:f>
              <c:numCache>
                <c:formatCode>#,##0</c:formatCode>
                <c:ptCount val="4"/>
                <c:pt idx="0">
                  <c:v>8702.96675659552</c:v>
                </c:pt>
                <c:pt idx="1">
                  <c:v>10014.69700870098</c:v>
                </c:pt>
                <c:pt idx="2">
                  <c:v>8485.666996271313</c:v>
                </c:pt>
                <c:pt idx="3">
                  <c:v>0.0</c:v>
                </c:pt>
              </c:numCache>
            </c:numRef>
          </c:val>
        </c:ser>
        <c:ser>
          <c:idx val="11"/>
          <c:order val="6"/>
          <c:tx>
            <c:strRef>
              <c:f>Income!$A$79</c:f>
              <c:strCache>
                <c:ptCount val="1"/>
                <c:pt idx="0">
                  <c:v>Labour - formal emp</c:v>
                </c:pt>
              </c:strCache>
            </c:strRef>
          </c:tx>
          <c:spPr>
            <a:solidFill>
              <a:srgbClr val="C0504D">
                <a:alpha val="97255"/>
              </a:srgbClr>
            </a:solidFill>
            <a:ln w="3175" cmpd="sng">
              <a:solidFill>
                <a:srgbClr val="000000"/>
              </a:solidFill>
              <a:prstDash val="solid"/>
            </a:ln>
          </c:spPr>
          <c:invertIfNegative val="0"/>
          <c:cat>
            <c:strRef>
              <c:f>Income!$B$71:$E$71</c:f>
              <c:strCache>
                <c:ptCount val="4"/>
                <c:pt idx="0">
                  <c:v>Baseline: v poor</c:v>
                </c:pt>
                <c:pt idx="1">
                  <c:v>Baseline: poor</c:v>
                </c:pt>
                <c:pt idx="2">
                  <c:v>Baseline: middle</c:v>
                </c:pt>
                <c:pt idx="3">
                  <c:v>Baseline: b-off</c:v>
                </c:pt>
              </c:strCache>
            </c:strRef>
          </c:cat>
          <c:val>
            <c:numRef>
              <c:f>Income!$B$79:$E$79</c:f>
              <c:numCache>
                <c:formatCode>#,##0</c:formatCode>
                <c:ptCount val="4"/>
                <c:pt idx="0">
                  <c:v>0.0</c:v>
                </c:pt>
                <c:pt idx="1">
                  <c:v>0.0</c:v>
                </c:pt>
                <c:pt idx="2">
                  <c:v>53170.49835651094</c:v>
                </c:pt>
                <c:pt idx="3">
                  <c:v>192985.9612524749</c:v>
                </c:pt>
              </c:numCache>
            </c:numRef>
          </c:val>
        </c:ser>
        <c:ser>
          <c:idx val="0"/>
          <c:order val="7"/>
          <c:tx>
            <c:strRef>
              <c:f>Income!$A$80</c:f>
              <c:strCache>
                <c:ptCount val="1"/>
                <c:pt idx="0">
                  <c:v>Labour - public works</c:v>
                </c:pt>
              </c:strCache>
            </c:strRef>
          </c:tx>
          <c:spPr>
            <a:solidFill>
              <a:srgbClr val="953735"/>
            </a:solidFill>
            <a:ln w="3175" cmpd="sng">
              <a:solidFill>
                <a:srgbClr val="000000"/>
              </a:solidFill>
              <a:prstDash val="solid"/>
            </a:ln>
          </c:spPr>
          <c:invertIfNegative val="0"/>
          <c:cat>
            <c:strRef>
              <c:f>Income!$B$71:$E$71</c:f>
              <c:strCache>
                <c:ptCount val="4"/>
                <c:pt idx="0">
                  <c:v>Baseline: v poor</c:v>
                </c:pt>
                <c:pt idx="1">
                  <c:v>Baseline: poor</c:v>
                </c:pt>
                <c:pt idx="2">
                  <c:v>Baseline: middle</c:v>
                </c:pt>
                <c:pt idx="3">
                  <c:v>Baseline: b-off</c:v>
                </c:pt>
              </c:strCache>
            </c:strRef>
          </c:cat>
          <c:val>
            <c:numRef>
              <c:f>Income!$B$80:$E$80</c:f>
              <c:numCache>
                <c:formatCode>#,##0</c:formatCode>
                <c:ptCount val="4"/>
                <c:pt idx="0">
                  <c:v>4950.861830440965</c:v>
                </c:pt>
                <c:pt idx="1">
                  <c:v>2952.299245005375</c:v>
                </c:pt>
                <c:pt idx="2">
                  <c:v>5422.2678558148</c:v>
                </c:pt>
                <c:pt idx="3">
                  <c:v>1904.177627092678</c:v>
                </c:pt>
              </c:numCache>
            </c:numRef>
          </c:val>
        </c:ser>
        <c:ser>
          <c:idx val="15"/>
          <c:order val="8"/>
          <c:tx>
            <c:strRef>
              <c:f>Income!$A$81</c:f>
              <c:strCache>
                <c:ptCount val="1"/>
                <c:pt idx="0">
                  <c:v>Self - employment</c:v>
                </c:pt>
              </c:strCache>
            </c:strRef>
          </c:tx>
          <c:spPr>
            <a:solidFill>
              <a:srgbClr val="D3BBD8"/>
            </a:solidFill>
            <a:ln w="3175" cmpd="sng">
              <a:solidFill>
                <a:srgbClr val="000000"/>
              </a:solidFill>
              <a:prstDash val="solid"/>
            </a:ln>
          </c:spPr>
          <c:invertIfNegative val="0"/>
          <c:cat>
            <c:strRef>
              <c:f>Income!$B$71:$E$71</c:f>
              <c:strCache>
                <c:ptCount val="4"/>
                <c:pt idx="0">
                  <c:v>Baseline: v poor</c:v>
                </c:pt>
                <c:pt idx="1">
                  <c:v>Baseline: poor</c:v>
                </c:pt>
                <c:pt idx="2">
                  <c:v>Baseline: middle</c:v>
                </c:pt>
                <c:pt idx="3">
                  <c:v>Baseline: b-off</c:v>
                </c:pt>
              </c:strCache>
            </c:strRef>
          </c:cat>
          <c:val>
            <c:numRef>
              <c:f>Income!$B$81:$E$81</c:f>
              <c:numCache>
                <c:formatCode>#,##0</c:formatCode>
                <c:ptCount val="4"/>
                <c:pt idx="0">
                  <c:v>3573.994930850873</c:v>
                </c:pt>
                <c:pt idx="1">
                  <c:v>2516.321909135614</c:v>
                </c:pt>
                <c:pt idx="2">
                  <c:v>13414.44313219431</c:v>
                </c:pt>
                <c:pt idx="3">
                  <c:v>1464.752020840522</c:v>
                </c:pt>
              </c:numCache>
            </c:numRef>
          </c:val>
        </c:ser>
        <c:ser>
          <c:idx val="3"/>
          <c:order val="9"/>
          <c:tx>
            <c:strRef>
              <c:f>Income!$A$82</c:f>
              <c:strCache>
                <c:ptCount val="1"/>
                <c:pt idx="0">
                  <c:v>Small business/petty trading</c:v>
                </c:pt>
              </c:strCache>
            </c:strRef>
          </c:tx>
          <c:spPr>
            <a:solidFill>
              <a:srgbClr val="CC66FF"/>
            </a:solidFill>
            <a:ln w="3175" cmpd="sng">
              <a:solidFill>
                <a:srgbClr val="000000"/>
              </a:solidFill>
              <a:prstDash val="solid"/>
            </a:ln>
          </c:spPr>
          <c:invertIfNegative val="0"/>
          <c:cat>
            <c:strRef>
              <c:f>Income!$B$71:$E$71</c:f>
              <c:strCache>
                <c:ptCount val="4"/>
                <c:pt idx="0">
                  <c:v>Baseline: v poor</c:v>
                </c:pt>
                <c:pt idx="1">
                  <c:v>Baseline: poor</c:v>
                </c:pt>
                <c:pt idx="2">
                  <c:v>Baseline: middle</c:v>
                </c:pt>
                <c:pt idx="3">
                  <c:v>Baseline: b-off</c:v>
                </c:pt>
              </c:strCache>
            </c:strRef>
          </c:cat>
          <c:val>
            <c:numRef>
              <c:f>Income!$B$82:$E$82</c:f>
              <c:numCache>
                <c:formatCode>#,##0</c:formatCode>
                <c:ptCount val="4"/>
                <c:pt idx="0">
                  <c:v>878.8512125043126</c:v>
                </c:pt>
                <c:pt idx="1">
                  <c:v>2999.07976267097</c:v>
                </c:pt>
                <c:pt idx="2">
                  <c:v>19891.3324430143</c:v>
                </c:pt>
                <c:pt idx="3">
                  <c:v>63180.61366693507</c:v>
                </c:pt>
              </c:numCache>
            </c:numRef>
          </c:val>
        </c:ser>
        <c:ser>
          <c:idx val="4"/>
          <c:order val="10"/>
          <c:tx>
            <c:strRef>
              <c:f>Income!$A$83</c:f>
              <c:strCache>
                <c:ptCount val="1"/>
                <c:pt idx="0">
                  <c:v>Food transfer - official</c:v>
                </c:pt>
              </c:strCache>
            </c:strRef>
          </c:tx>
          <c:spPr>
            <a:solidFill>
              <a:srgbClr val="558ED5"/>
            </a:solidFill>
            <a:ln w="3175" cmpd="sng">
              <a:solidFill>
                <a:srgbClr val="000000"/>
              </a:solidFill>
              <a:prstDash val="solid"/>
            </a:ln>
          </c:spPr>
          <c:invertIfNegative val="0"/>
          <c:cat>
            <c:strRef>
              <c:f>Income!$B$71:$E$71</c:f>
              <c:strCache>
                <c:ptCount val="4"/>
                <c:pt idx="0">
                  <c:v>Baseline: v poor</c:v>
                </c:pt>
                <c:pt idx="1">
                  <c:v>Baseline: poor</c:v>
                </c:pt>
                <c:pt idx="2">
                  <c:v>Baseline: middle</c:v>
                </c:pt>
                <c:pt idx="3">
                  <c:v>Baseline: b-off</c:v>
                </c:pt>
              </c:strCache>
            </c:strRef>
          </c:cat>
          <c:val>
            <c:numRef>
              <c:f>Income!$B$83:$E$83</c:f>
              <c:numCache>
                <c:formatCode>#,##0</c:formatCode>
                <c:ptCount val="4"/>
                <c:pt idx="0">
                  <c:v>2064.52118346463</c:v>
                </c:pt>
                <c:pt idx="1">
                  <c:v>2083.780660006854</c:v>
                </c:pt>
                <c:pt idx="2">
                  <c:v>1750.351186821218</c:v>
                </c:pt>
                <c:pt idx="3">
                  <c:v>995.9067428164226</c:v>
                </c:pt>
              </c:numCache>
            </c:numRef>
          </c:val>
        </c:ser>
        <c:ser>
          <c:idx val="6"/>
          <c:order val="11"/>
          <c:tx>
            <c:strRef>
              <c:f>Income!$A$84</c:f>
              <c:strCache>
                <c:ptCount val="1"/>
                <c:pt idx="0">
                  <c:v>Food transfer - gifts</c:v>
                </c:pt>
              </c:strCache>
            </c:strRef>
          </c:tx>
          <c:spPr>
            <a:solidFill>
              <a:srgbClr val="B9CDE5"/>
            </a:solidFill>
            <a:ln w="3175" cmpd="sng">
              <a:solidFill>
                <a:srgbClr val="000000"/>
              </a:solidFill>
              <a:prstDash val="solid"/>
            </a:ln>
          </c:spPr>
          <c:invertIfNegative val="0"/>
          <c:cat>
            <c:strRef>
              <c:f>Income!$B$71:$E$71</c:f>
              <c:strCache>
                <c:ptCount val="4"/>
                <c:pt idx="0">
                  <c:v>Baseline: v poor</c:v>
                </c:pt>
                <c:pt idx="1">
                  <c:v>Baseline: poor</c:v>
                </c:pt>
                <c:pt idx="2">
                  <c:v>Baseline: middle</c:v>
                </c:pt>
                <c:pt idx="3">
                  <c:v>Baseline: b-off</c:v>
                </c:pt>
              </c:strCache>
            </c:strRef>
          </c:cat>
          <c:val>
            <c:numRef>
              <c:f>Income!$B$84:$E$84</c:f>
              <c:numCache>
                <c:formatCode>#,##0</c:formatCode>
                <c:ptCount val="4"/>
                <c:pt idx="0">
                  <c:v>14.9259193276552</c:v>
                </c:pt>
                <c:pt idx="1">
                  <c:v>14.9259193276552</c:v>
                </c:pt>
                <c:pt idx="2">
                  <c:v>46.91034699081722</c:v>
                </c:pt>
                <c:pt idx="3">
                  <c:v>141.7734931278032</c:v>
                </c:pt>
              </c:numCache>
            </c:numRef>
          </c:val>
        </c:ser>
        <c:ser>
          <c:idx val="10"/>
          <c:order val="12"/>
          <c:tx>
            <c:strRef>
              <c:f>Income!$A$85</c:f>
              <c:strCache>
                <c:ptCount val="1"/>
                <c:pt idx="0">
                  <c:v>Cash transfer - official</c:v>
                </c:pt>
              </c:strCache>
            </c:strRef>
          </c:tx>
          <c:spPr>
            <a:solidFill>
              <a:srgbClr val="A6A6A6"/>
            </a:solidFill>
            <a:ln w="3175" cmpd="sng">
              <a:solidFill>
                <a:srgbClr val="000000"/>
              </a:solidFill>
              <a:prstDash val="solid"/>
            </a:ln>
          </c:spPr>
          <c:invertIfNegative val="0"/>
          <c:cat>
            <c:strRef>
              <c:f>Income!$B$71:$E$71</c:f>
              <c:strCache>
                <c:ptCount val="4"/>
                <c:pt idx="0">
                  <c:v>Baseline: v poor</c:v>
                </c:pt>
                <c:pt idx="1">
                  <c:v>Baseline: poor</c:v>
                </c:pt>
                <c:pt idx="2">
                  <c:v>Baseline: middle</c:v>
                </c:pt>
                <c:pt idx="3">
                  <c:v>Baseline: b-off</c:v>
                </c:pt>
              </c:strCache>
            </c:strRef>
          </c:cat>
          <c:val>
            <c:numRef>
              <c:f>Income!$B$85:$E$85</c:f>
              <c:numCache>
                <c:formatCode>#,##0</c:formatCode>
                <c:ptCount val="4"/>
                <c:pt idx="0">
                  <c:v>33527.37387631745</c:v>
                </c:pt>
                <c:pt idx="1">
                  <c:v>33512.7018308924</c:v>
                </c:pt>
                <c:pt idx="2">
                  <c:v>23805.10767650275</c:v>
                </c:pt>
                <c:pt idx="3">
                  <c:v>14854.00807714631</c:v>
                </c:pt>
              </c:numCache>
            </c:numRef>
          </c:val>
        </c:ser>
        <c:ser>
          <c:idx val="12"/>
          <c:order val="13"/>
          <c:tx>
            <c:strRef>
              <c:f>Income!$A$86</c:f>
              <c:strCache>
                <c:ptCount val="1"/>
                <c:pt idx="0">
                  <c:v>Cash transfer - gifts</c:v>
                </c:pt>
              </c:strCache>
            </c:strRef>
          </c:tx>
          <c:spPr>
            <a:solidFill>
              <a:srgbClr val="D9D9D9"/>
            </a:solidFill>
            <a:ln w="3175" cmpd="sng">
              <a:solidFill>
                <a:srgbClr val="000000"/>
              </a:solidFill>
              <a:prstDash val="solid"/>
            </a:ln>
          </c:spPr>
          <c:invertIfNegative val="0"/>
          <c:cat>
            <c:strRef>
              <c:f>Income!$B$71:$E$71</c:f>
              <c:strCache>
                <c:ptCount val="4"/>
                <c:pt idx="0">
                  <c:v>Baseline: v poor</c:v>
                </c:pt>
                <c:pt idx="1">
                  <c:v>Baseline: poor</c:v>
                </c:pt>
                <c:pt idx="2">
                  <c:v>Baseline: middle</c:v>
                </c:pt>
                <c:pt idx="3">
                  <c:v>Baseline: b-off</c:v>
                </c:pt>
              </c:strCache>
            </c:strRef>
          </c:cat>
          <c:val>
            <c:numRef>
              <c:f>Income!$B$86:$E$86</c:f>
              <c:numCache>
                <c:formatCode>#,##0</c:formatCode>
                <c:ptCount val="4"/>
                <c:pt idx="0">
                  <c:v>2294.778165983484</c:v>
                </c:pt>
                <c:pt idx="1">
                  <c:v>3994.500823500508</c:v>
                </c:pt>
                <c:pt idx="2">
                  <c:v>6591.384093782348</c:v>
                </c:pt>
                <c:pt idx="3">
                  <c:v>10326.50174692568</c:v>
                </c:pt>
              </c:numCache>
            </c:numRef>
          </c:val>
        </c:ser>
        <c:ser>
          <c:idx val="17"/>
          <c:order val="14"/>
          <c:tx>
            <c:strRef>
              <c:f>Income!$A$87</c:f>
              <c:strCache>
                <c:ptCount val="1"/>
                <c:pt idx="0">
                  <c:v>Other</c:v>
                </c:pt>
              </c:strCache>
            </c:strRef>
          </c:tx>
          <c:spPr>
            <a:solidFill>
              <a:srgbClr val="948A54"/>
            </a:solidFill>
            <a:ln w="3175" cmpd="sng">
              <a:solidFill>
                <a:schemeClr val="tx1"/>
              </a:solidFill>
            </a:ln>
          </c:spPr>
          <c:invertIfNegative val="0"/>
          <c:cat>
            <c:strRef>
              <c:f>Income!$B$71:$E$71</c:f>
              <c:strCache>
                <c:ptCount val="4"/>
                <c:pt idx="0">
                  <c:v>Baseline: v poor</c:v>
                </c:pt>
                <c:pt idx="1">
                  <c:v>Baseline: poor</c:v>
                </c:pt>
                <c:pt idx="2">
                  <c:v>Baseline: middle</c:v>
                </c:pt>
                <c:pt idx="3">
                  <c:v>Baseline: b-off</c:v>
                </c:pt>
              </c:strCache>
            </c:strRef>
          </c:cat>
          <c:val>
            <c:numRef>
              <c:f>Income!$B$87:$E$87</c:f>
              <c:numCache>
                <c:formatCode>#,##0</c:formatCode>
                <c:ptCount val="4"/>
                <c:pt idx="0">
                  <c:v>109.8564015630392</c:v>
                </c:pt>
                <c:pt idx="1">
                  <c:v>0.0</c:v>
                </c:pt>
                <c:pt idx="2">
                  <c:v>390.6005388908058</c:v>
                </c:pt>
                <c:pt idx="3">
                  <c:v>0.0</c:v>
                </c:pt>
              </c:numCache>
            </c:numRef>
          </c:val>
        </c:ser>
        <c:dLbls>
          <c:showLegendKey val="0"/>
          <c:showVal val="0"/>
          <c:showCatName val="0"/>
          <c:showSerName val="0"/>
          <c:showPercent val="0"/>
          <c:showBubbleSize val="0"/>
        </c:dLbls>
        <c:gapWidth val="150"/>
        <c:overlap val="100"/>
        <c:axId val="2064807944"/>
        <c:axId val="2064811048"/>
      </c:barChart>
      <c:lineChart>
        <c:grouping val="standard"/>
        <c:varyColors val="0"/>
        <c:ser>
          <c:idx val="13"/>
          <c:order val="15"/>
          <c:tx>
            <c:strRef>
              <c:f>Income!$A$89</c:f>
              <c:strCache>
                <c:ptCount val="1"/>
                <c:pt idx="0">
                  <c:v>Food Poverty line</c:v>
                </c:pt>
              </c:strCache>
            </c:strRef>
          </c:tx>
          <c:spPr>
            <a:ln w="19050">
              <a:solidFill>
                <a:srgbClr val="DD0806"/>
              </a:solidFill>
              <a:prstDash val="solid"/>
            </a:ln>
          </c:spPr>
          <c:marker>
            <c:symbol val="none"/>
          </c:marker>
          <c:cat>
            <c:strRef>
              <c:f>Income!$B$71:$E$71</c:f>
              <c:strCache>
                <c:ptCount val="4"/>
                <c:pt idx="0">
                  <c:v>Baseline: v poor</c:v>
                </c:pt>
                <c:pt idx="1">
                  <c:v>Baseline: poor</c:v>
                </c:pt>
                <c:pt idx="2">
                  <c:v>Baseline: middle</c:v>
                </c:pt>
                <c:pt idx="3">
                  <c:v>Baseline: b-off</c:v>
                </c:pt>
              </c:strCache>
            </c:strRef>
          </c:cat>
          <c:val>
            <c:numRef>
              <c:f>Income!$B$89:$E$89</c:f>
              <c:numCache>
                <c:formatCode>#,##0</c:formatCode>
                <c:ptCount val="4"/>
                <c:pt idx="0">
                  <c:v>37756.62117311313</c:v>
                </c:pt>
                <c:pt idx="1">
                  <c:v>37756.62117311312</c:v>
                </c:pt>
                <c:pt idx="2">
                  <c:v>37756.62117311313</c:v>
                </c:pt>
                <c:pt idx="3">
                  <c:v>37756.62117311313</c:v>
                </c:pt>
              </c:numCache>
            </c:numRef>
          </c:val>
          <c:smooth val="0"/>
        </c:ser>
        <c:ser>
          <c:idx val="14"/>
          <c:order val="16"/>
          <c:tx>
            <c:strRef>
              <c:f>Income!$A$90</c:f>
              <c:strCache>
                <c:ptCount val="1"/>
                <c:pt idx="0">
                  <c:v>Lower Bound Poverty line</c:v>
                </c:pt>
              </c:strCache>
            </c:strRef>
          </c:tx>
          <c:spPr>
            <a:ln w="22225">
              <a:solidFill>
                <a:srgbClr val="FF0000"/>
              </a:solidFill>
              <a:prstDash val="dash"/>
            </a:ln>
          </c:spPr>
          <c:marker>
            <c:symbol val="none"/>
          </c:marker>
          <c:cat>
            <c:strRef>
              <c:f>Income!$B$71:$E$71</c:f>
              <c:strCache>
                <c:ptCount val="4"/>
                <c:pt idx="0">
                  <c:v>Baseline: v poor</c:v>
                </c:pt>
                <c:pt idx="1">
                  <c:v>Baseline: poor</c:v>
                </c:pt>
                <c:pt idx="2">
                  <c:v>Baseline: middle</c:v>
                </c:pt>
                <c:pt idx="3">
                  <c:v>Baseline: b-off</c:v>
                </c:pt>
              </c:strCache>
            </c:strRef>
          </c:cat>
          <c:val>
            <c:numRef>
              <c:f>Income!$B$90:$E$90</c:f>
              <c:numCache>
                <c:formatCode>#,##0</c:formatCode>
                <c:ptCount val="4"/>
                <c:pt idx="0">
                  <c:v>56196.216275154</c:v>
                </c:pt>
                <c:pt idx="1">
                  <c:v>56196.21627515403</c:v>
                </c:pt>
                <c:pt idx="2">
                  <c:v>56196.216275154</c:v>
                </c:pt>
                <c:pt idx="3">
                  <c:v>56196.216275154</c:v>
                </c:pt>
              </c:numCache>
            </c:numRef>
          </c:val>
          <c:smooth val="0"/>
        </c:ser>
        <c:ser>
          <c:idx val="16"/>
          <c:order val="17"/>
          <c:tx>
            <c:strRef>
              <c:f>Income!$A$91</c:f>
              <c:strCache>
                <c:ptCount val="1"/>
                <c:pt idx="0">
                  <c:v>Upper Bound Poverty line</c:v>
                </c:pt>
              </c:strCache>
            </c:strRef>
          </c:tx>
          <c:spPr>
            <a:ln w="22225">
              <a:solidFill>
                <a:srgbClr val="723F95"/>
              </a:solidFill>
              <a:prstDash val="dash"/>
            </a:ln>
          </c:spPr>
          <c:marker>
            <c:symbol val="none"/>
          </c:marker>
          <c:cat>
            <c:strRef>
              <c:f>Income!$B$71:$E$71</c:f>
              <c:strCache>
                <c:ptCount val="4"/>
                <c:pt idx="0">
                  <c:v>Baseline: v poor</c:v>
                </c:pt>
                <c:pt idx="1">
                  <c:v>Baseline: poor</c:v>
                </c:pt>
                <c:pt idx="2">
                  <c:v>Baseline: middle</c:v>
                </c:pt>
                <c:pt idx="3">
                  <c:v>Baseline: b-off</c:v>
                </c:pt>
              </c:strCache>
            </c:strRef>
          </c:cat>
          <c:val>
            <c:numRef>
              <c:f>Income!$B$91:$E$91</c:f>
              <c:numCache>
                <c:formatCode>#,##0</c:formatCode>
                <c:ptCount val="4"/>
                <c:pt idx="0">
                  <c:v>90270.37790780703</c:v>
                </c:pt>
                <c:pt idx="1">
                  <c:v>90270.37790780702</c:v>
                </c:pt>
                <c:pt idx="2">
                  <c:v>90270.37790780703</c:v>
                </c:pt>
                <c:pt idx="3">
                  <c:v>90270.37790780703</c:v>
                </c:pt>
              </c:numCache>
            </c:numRef>
          </c:val>
          <c:smooth val="0"/>
        </c:ser>
        <c:dLbls>
          <c:showLegendKey val="0"/>
          <c:showVal val="0"/>
          <c:showCatName val="0"/>
          <c:showSerName val="0"/>
          <c:showPercent val="0"/>
          <c:showBubbleSize val="0"/>
        </c:dLbls>
        <c:marker val="1"/>
        <c:smooth val="0"/>
        <c:axId val="2064807944"/>
        <c:axId val="2064811048"/>
      </c:lineChart>
      <c:catAx>
        <c:axId val="2064807944"/>
        <c:scaling>
          <c:orientation val="minMax"/>
        </c:scaling>
        <c:delete val="0"/>
        <c:axPos val="b"/>
        <c:numFmt formatCode="General" sourceLinked="1"/>
        <c:majorTickMark val="out"/>
        <c:minorTickMark val="none"/>
        <c:tickLblPos val="nextTo"/>
        <c:spPr>
          <a:ln w="6350" cmpd="sng">
            <a:solidFill>
              <a:srgbClr val="000000"/>
            </a:solidFill>
            <a:prstDash val="solid"/>
          </a:ln>
        </c:spPr>
        <c:txPr>
          <a:bodyPr rot="0" vert="horz"/>
          <a:lstStyle/>
          <a:p>
            <a:pPr>
              <a:defRPr sz="800" b="0" i="0" u="none" strike="noStrike" baseline="0">
                <a:solidFill>
                  <a:srgbClr val="000000"/>
                </a:solidFill>
                <a:latin typeface="Helvetica Light"/>
                <a:ea typeface="Arial"/>
                <a:cs typeface="Helvetica Light"/>
              </a:defRPr>
            </a:pPr>
            <a:endParaRPr lang="en-US"/>
          </a:p>
        </c:txPr>
        <c:crossAx val="2064811048"/>
        <c:crosses val="autoZero"/>
        <c:auto val="1"/>
        <c:lblAlgn val="ctr"/>
        <c:lblOffset val="100"/>
        <c:tickLblSkip val="1"/>
        <c:tickMarkSkip val="1"/>
        <c:noMultiLvlLbl val="0"/>
      </c:catAx>
      <c:valAx>
        <c:axId val="2064811048"/>
        <c:scaling>
          <c:orientation val="minMax"/>
        </c:scaling>
        <c:delete val="0"/>
        <c:axPos val="l"/>
        <c:majorGridlines>
          <c:spPr>
            <a:ln w="3175">
              <a:solidFill>
                <a:srgbClr val="000000"/>
              </a:solidFill>
              <a:prstDash val="solid"/>
            </a:ln>
          </c:spPr>
        </c:majorGridlines>
        <c:title>
          <c:tx>
            <c:rich>
              <a:bodyPr/>
              <a:lstStyle/>
              <a:p>
                <a:pPr>
                  <a:defRPr sz="800" b="0" i="0" u="none" strike="noStrike" baseline="0">
                    <a:solidFill>
                      <a:srgbClr val="000000"/>
                    </a:solidFill>
                    <a:latin typeface="Helvetica Light"/>
                    <a:ea typeface="Arial"/>
                    <a:cs typeface="Helvetica Light"/>
                  </a:defRPr>
                </a:pPr>
                <a:r>
                  <a:rPr lang="en-US" sz="800" b="0" i="0">
                    <a:latin typeface="Helvetica Light"/>
                    <a:cs typeface="Helvetica Light"/>
                  </a:rPr>
                  <a:t> Annual total income (ZAR)</a:t>
                </a:r>
              </a:p>
            </c:rich>
          </c:tx>
          <c:layout>
            <c:manualLayout>
              <c:xMode val="edge"/>
              <c:yMode val="edge"/>
              <c:x val="0.0113379412094873"/>
              <c:y val="0.285000501529665"/>
            </c:manualLayout>
          </c:layout>
          <c:overlay val="0"/>
          <c:spPr>
            <a:noFill/>
            <a:ln w="25400">
              <a:noFill/>
            </a:ln>
          </c:spPr>
        </c:title>
        <c:numFmt formatCode="#,##0" sourceLinked="0"/>
        <c:majorTickMark val="out"/>
        <c:minorTickMark val="none"/>
        <c:tickLblPos val="nextTo"/>
        <c:spPr>
          <a:ln w="6350" cmpd="sng">
            <a:solidFill>
              <a:schemeClr val="tx1"/>
            </a:solidFill>
            <a:prstDash val="solid"/>
          </a:ln>
        </c:spPr>
        <c:txPr>
          <a:bodyPr rot="0" vert="horz"/>
          <a:lstStyle/>
          <a:p>
            <a:pPr>
              <a:defRPr sz="800" b="0" i="0" u="none" strike="noStrike" baseline="0">
                <a:solidFill>
                  <a:srgbClr val="000000"/>
                </a:solidFill>
                <a:latin typeface="Helvetica Light"/>
                <a:ea typeface="Arial"/>
                <a:cs typeface="Helvetica Light"/>
              </a:defRPr>
            </a:pPr>
            <a:endParaRPr lang="en-US"/>
          </a:p>
        </c:txPr>
        <c:crossAx val="2064807944"/>
        <c:crosses val="autoZero"/>
        <c:crossBetween val="between"/>
      </c:valAx>
      <c:spPr>
        <a:solidFill>
          <a:srgbClr val="FFFFFF"/>
        </a:solidFill>
        <a:ln w="3175">
          <a:solidFill>
            <a:srgbClr val="000000"/>
          </a:solidFill>
          <a:prstDash val="solid"/>
        </a:ln>
      </c:spPr>
    </c:plotArea>
    <c:legend>
      <c:legendPos val="r"/>
      <c:layout>
        <c:manualLayout>
          <c:xMode val="edge"/>
          <c:yMode val="edge"/>
          <c:x val="0.686354859919496"/>
          <c:y val="0.0382165605095541"/>
          <c:w val="0.278513719389964"/>
          <c:h val="0.780701794543124"/>
        </c:manualLayout>
      </c:layout>
      <c:overlay val="0"/>
      <c:spPr>
        <a:noFill/>
        <a:ln w="3175" cmpd="sng">
          <a:noFill/>
        </a:ln>
      </c:spPr>
      <c:txPr>
        <a:bodyPr/>
        <a:lstStyle/>
        <a:p>
          <a:pPr>
            <a:defRPr sz="700" b="0" i="0" u="none" strike="noStrike" baseline="0">
              <a:solidFill>
                <a:srgbClr val="000000"/>
              </a:solidFill>
              <a:latin typeface="Helvetica Light"/>
              <a:ea typeface="Calibri"/>
              <a:cs typeface="Helvetica Light"/>
            </a:defRPr>
          </a:pPr>
          <a:endParaRPr lang="en-US"/>
        </a:p>
      </c:txPr>
    </c:legend>
    <c:plotVisOnly val="1"/>
    <c:dispBlanksAs val="gap"/>
    <c:showDLblsOverMax val="0"/>
  </c:chart>
  <c:spPr>
    <a:solidFill>
      <a:srgbClr val="FFFFFF"/>
    </a:solidFill>
    <a:ln w="3175" cmpd="sng">
      <a:solidFill>
        <a:schemeClr val="tx1"/>
      </a:solidFill>
    </a:ln>
  </c:spPr>
  <c:txPr>
    <a:bodyPr/>
    <a:lstStyle/>
    <a:p>
      <a:pPr>
        <a:defRPr sz="575" b="0" i="0" u="none" strike="noStrike" baseline="0">
          <a:solidFill>
            <a:srgbClr val="000000"/>
          </a:solidFill>
          <a:latin typeface="Arial"/>
          <a:ea typeface="Arial"/>
          <a:cs typeface="Arial"/>
        </a:defRPr>
      </a:pPr>
      <a:endParaRPr lang="en-US"/>
    </a:p>
  </c:txPr>
  <c:externalData r:id="rId1">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sz="1300" b="0" i="0">
                <a:latin typeface="Helvetica Light"/>
                <a:cs typeface="Helvetica Light"/>
              </a:defRPr>
            </a:pPr>
            <a:r>
              <a:rPr lang="en-US" sz="1300" b="0" i="0">
                <a:latin typeface="Helvetica Light"/>
                <a:cs typeface="Helvetica Light"/>
              </a:rPr>
              <a:t>Urban Poor (excl Quintile 5) - with Grants</a:t>
            </a:r>
          </a:p>
        </c:rich>
      </c:tx>
      <c:layout>
        <c:manualLayout>
          <c:xMode val="edge"/>
          <c:yMode val="edge"/>
          <c:x val="0.342624535922647"/>
          <c:y val="0.0301363549068562"/>
        </c:manualLayout>
      </c:layout>
      <c:overlay val="1"/>
      <c:spPr>
        <a:solidFill>
          <a:schemeClr val="bg1"/>
        </a:solidFill>
        <a:ln w="3175" cmpd="sng">
          <a:solidFill>
            <a:schemeClr val="tx1"/>
          </a:solidFill>
        </a:ln>
      </c:spPr>
    </c:title>
    <c:autoTitleDeleted val="0"/>
    <c:plotArea>
      <c:layout>
        <c:manualLayout>
          <c:layoutTarget val="inner"/>
          <c:xMode val="edge"/>
          <c:yMode val="edge"/>
          <c:x val="0.0997886663130839"/>
          <c:y val="0.0491059044448712"/>
          <c:w val="0.837439924931663"/>
          <c:h val="0.680472014168961"/>
        </c:manualLayout>
      </c:layout>
      <c:barChart>
        <c:barDir val="col"/>
        <c:grouping val="stacked"/>
        <c:varyColors val="0"/>
        <c:ser>
          <c:idx val="1"/>
          <c:order val="2"/>
          <c:tx>
            <c:strRef>
              <c:f>Income!$A$102</c:f>
              <c:strCache>
                <c:ptCount val="1"/>
                <c:pt idx="0">
                  <c:v>Own crops Consumed</c:v>
                </c:pt>
              </c:strCache>
            </c:strRef>
          </c:tx>
          <c:spPr>
            <a:solidFill>
              <a:srgbClr val="008000"/>
            </a:solidFill>
            <a:ln w="3175" cmpd="sng">
              <a:solidFill>
                <a:srgbClr val="000000"/>
              </a:solidFill>
              <a:prstDash val="solid"/>
            </a:ln>
          </c:spPr>
          <c:invertIfNegative val="0"/>
          <c:cat>
            <c:strRef>
              <c:f>Income!$B$71:$I$71</c:f>
              <c:strCache>
                <c:ptCount val="8"/>
                <c:pt idx="0">
                  <c:v>Baseline:Quintile1</c:v>
                </c:pt>
                <c:pt idx="1">
                  <c:v>Quintile 2</c:v>
                </c:pt>
                <c:pt idx="2">
                  <c:v>Quintile 3</c:v>
                </c:pt>
                <c:pt idx="3">
                  <c:v>Quintile 4</c:v>
                </c:pt>
                <c:pt idx="4">
                  <c:v>Current: Quintile1</c:v>
                </c:pt>
                <c:pt idx="5">
                  <c:v>Quintile 2</c:v>
                </c:pt>
                <c:pt idx="6">
                  <c:v>Quintile 3</c:v>
                </c:pt>
                <c:pt idx="7">
                  <c:v>Quintile 4</c:v>
                </c:pt>
              </c:strCache>
            </c:strRef>
          </c:cat>
          <c:val>
            <c:numRef>
              <c:f>Income!$B$102:$I$102</c:f>
              <c:numCache>
                <c:formatCode>#,##0</c:formatCode>
                <c:ptCount val="8"/>
                <c:pt idx="0">
                  <c:v>0.0</c:v>
                </c:pt>
                <c:pt idx="1">
                  <c:v>0.0</c:v>
                </c:pt>
                <c:pt idx="2">
                  <c:v>0.0</c:v>
                </c:pt>
                <c:pt idx="3">
                  <c:v>0.0</c:v>
                </c:pt>
                <c:pt idx="4">
                  <c:v>0.0</c:v>
                </c:pt>
                <c:pt idx="5">
                  <c:v>0.0</c:v>
                </c:pt>
                <c:pt idx="6">
                  <c:v>0.0</c:v>
                </c:pt>
                <c:pt idx="7">
                  <c:v>0.0</c:v>
                </c:pt>
              </c:numCache>
            </c:numRef>
          </c:val>
        </c:ser>
        <c:ser>
          <c:idx val="2"/>
          <c:order val="7"/>
          <c:tx>
            <c:strRef>
              <c:f>Income!$A$103</c:f>
              <c:strCache>
                <c:ptCount val="1"/>
                <c:pt idx="0">
                  <c:v>Own crops sold</c:v>
                </c:pt>
              </c:strCache>
            </c:strRef>
          </c:tx>
          <c:spPr>
            <a:solidFill>
              <a:srgbClr val="C3D69B"/>
            </a:solidFill>
            <a:ln w="3175" cmpd="sng">
              <a:solidFill>
                <a:srgbClr val="000000"/>
              </a:solidFill>
              <a:prstDash val="solid"/>
            </a:ln>
          </c:spPr>
          <c:invertIfNegative val="0"/>
          <c:cat>
            <c:strRef>
              <c:f>Income!$B$71:$I$71</c:f>
              <c:strCache>
                <c:ptCount val="8"/>
                <c:pt idx="0">
                  <c:v>Baseline:Quintile1</c:v>
                </c:pt>
                <c:pt idx="1">
                  <c:v>Quintile 2</c:v>
                </c:pt>
                <c:pt idx="2">
                  <c:v>Quintile 3</c:v>
                </c:pt>
                <c:pt idx="3">
                  <c:v>Quintile 4</c:v>
                </c:pt>
                <c:pt idx="4">
                  <c:v>Current: Quintile1</c:v>
                </c:pt>
                <c:pt idx="5">
                  <c:v>Quintile 2</c:v>
                </c:pt>
                <c:pt idx="6">
                  <c:v>Quintile 3</c:v>
                </c:pt>
                <c:pt idx="7">
                  <c:v>Quintile 4</c:v>
                </c:pt>
              </c:strCache>
            </c:strRef>
          </c:cat>
          <c:val>
            <c:numRef>
              <c:f>Income!$B$103:$I$103</c:f>
              <c:numCache>
                <c:formatCode>#,##0</c:formatCode>
                <c:ptCount val="8"/>
                <c:pt idx="0">
                  <c:v>0.0</c:v>
                </c:pt>
                <c:pt idx="1">
                  <c:v>0.0</c:v>
                </c:pt>
                <c:pt idx="2">
                  <c:v>0.0</c:v>
                </c:pt>
                <c:pt idx="3">
                  <c:v>0.0</c:v>
                </c:pt>
                <c:pt idx="4">
                  <c:v>0.0</c:v>
                </c:pt>
                <c:pt idx="5">
                  <c:v>0.0</c:v>
                </c:pt>
                <c:pt idx="6">
                  <c:v>0.0</c:v>
                </c:pt>
                <c:pt idx="7">
                  <c:v>0.0</c:v>
                </c:pt>
              </c:numCache>
            </c:numRef>
          </c:val>
        </c:ser>
        <c:ser>
          <c:idx val="5"/>
          <c:order val="8"/>
          <c:tx>
            <c:strRef>
              <c:f>Income!$A$104</c:f>
              <c:strCache>
                <c:ptCount val="1"/>
                <c:pt idx="0">
                  <c:v>Animal products consumed</c:v>
                </c:pt>
              </c:strCache>
            </c:strRef>
          </c:tx>
          <c:spPr>
            <a:solidFill>
              <a:srgbClr val="FFFFFF"/>
            </a:solidFill>
            <a:ln w="3175" cmpd="sng">
              <a:solidFill>
                <a:srgbClr val="000000"/>
              </a:solidFill>
              <a:prstDash val="solid"/>
            </a:ln>
          </c:spPr>
          <c:invertIfNegative val="0"/>
          <c:cat>
            <c:strRef>
              <c:f>Income!$B$71:$I$71</c:f>
              <c:strCache>
                <c:ptCount val="8"/>
                <c:pt idx="0">
                  <c:v>Baseline:Quintile1</c:v>
                </c:pt>
                <c:pt idx="1">
                  <c:v>Quintile 2</c:v>
                </c:pt>
                <c:pt idx="2">
                  <c:v>Quintile 3</c:v>
                </c:pt>
                <c:pt idx="3">
                  <c:v>Quintile 4</c:v>
                </c:pt>
                <c:pt idx="4">
                  <c:v>Current: Quintile1</c:v>
                </c:pt>
                <c:pt idx="5">
                  <c:v>Quintile 2</c:v>
                </c:pt>
                <c:pt idx="6">
                  <c:v>Quintile 3</c:v>
                </c:pt>
                <c:pt idx="7">
                  <c:v>Quintile 4</c:v>
                </c:pt>
              </c:strCache>
            </c:strRef>
          </c:cat>
          <c:val>
            <c:numRef>
              <c:f>Income!$B$104:$I$104</c:f>
              <c:numCache>
                <c:formatCode>#,##0</c:formatCode>
                <c:ptCount val="8"/>
                <c:pt idx="0">
                  <c:v>0.0</c:v>
                </c:pt>
                <c:pt idx="1">
                  <c:v>0.0</c:v>
                </c:pt>
                <c:pt idx="2">
                  <c:v>0.0</c:v>
                </c:pt>
                <c:pt idx="3">
                  <c:v>0.0</c:v>
                </c:pt>
                <c:pt idx="4">
                  <c:v>0.0</c:v>
                </c:pt>
                <c:pt idx="5">
                  <c:v>0.0</c:v>
                </c:pt>
                <c:pt idx="6">
                  <c:v>0.0</c:v>
                </c:pt>
                <c:pt idx="7">
                  <c:v>0.0</c:v>
                </c:pt>
              </c:numCache>
            </c:numRef>
          </c:val>
        </c:ser>
        <c:ser>
          <c:idx val="7"/>
          <c:order val="9"/>
          <c:tx>
            <c:strRef>
              <c:f>Income!$A$106</c:f>
              <c:strCache>
                <c:ptCount val="1"/>
                <c:pt idx="0">
                  <c:v>Animals sold</c:v>
                </c:pt>
              </c:strCache>
            </c:strRef>
          </c:tx>
          <c:spPr>
            <a:solidFill>
              <a:srgbClr val="FAC090"/>
            </a:solidFill>
            <a:ln w="3175" cmpd="sng">
              <a:solidFill>
                <a:srgbClr val="000000"/>
              </a:solidFill>
              <a:prstDash val="solid"/>
            </a:ln>
          </c:spPr>
          <c:invertIfNegative val="0"/>
          <c:cat>
            <c:strRef>
              <c:f>Income!$B$71:$I$71</c:f>
              <c:strCache>
                <c:ptCount val="8"/>
                <c:pt idx="0">
                  <c:v>Baseline:Quintile1</c:v>
                </c:pt>
                <c:pt idx="1">
                  <c:v>Quintile 2</c:v>
                </c:pt>
                <c:pt idx="2">
                  <c:v>Quintile 3</c:v>
                </c:pt>
                <c:pt idx="3">
                  <c:v>Quintile 4</c:v>
                </c:pt>
                <c:pt idx="4">
                  <c:v>Current: Quintile1</c:v>
                </c:pt>
                <c:pt idx="5">
                  <c:v>Quintile 2</c:v>
                </c:pt>
                <c:pt idx="6">
                  <c:v>Quintile 3</c:v>
                </c:pt>
                <c:pt idx="7">
                  <c:v>Quintile 4</c:v>
                </c:pt>
              </c:strCache>
            </c:strRef>
          </c:cat>
          <c:val>
            <c:numRef>
              <c:f>Income!$B$106:$I$106</c:f>
              <c:numCache>
                <c:formatCode>#,##0</c:formatCode>
                <c:ptCount val="8"/>
                <c:pt idx="0">
                  <c:v>0.0</c:v>
                </c:pt>
                <c:pt idx="1">
                  <c:v>0.0</c:v>
                </c:pt>
                <c:pt idx="2">
                  <c:v>0.0</c:v>
                </c:pt>
                <c:pt idx="3">
                  <c:v>0.0</c:v>
                </c:pt>
                <c:pt idx="4">
                  <c:v>0.0</c:v>
                </c:pt>
                <c:pt idx="5">
                  <c:v>0.0</c:v>
                </c:pt>
                <c:pt idx="6">
                  <c:v>0.0</c:v>
                </c:pt>
                <c:pt idx="7">
                  <c:v>0.0</c:v>
                </c:pt>
              </c:numCache>
            </c:numRef>
          </c:val>
        </c:ser>
        <c:ser>
          <c:idx val="8"/>
          <c:order val="10"/>
          <c:tx>
            <c:strRef>
              <c:f>Income!$A$107</c:f>
              <c:strCache>
                <c:ptCount val="1"/>
                <c:pt idx="0">
                  <c:v>Wild foods consumed and sold</c:v>
                </c:pt>
              </c:strCache>
            </c:strRef>
          </c:tx>
          <c:spPr>
            <a:solidFill>
              <a:srgbClr val="B3A2C7"/>
            </a:solidFill>
            <a:ln w="3175" cmpd="sng">
              <a:solidFill>
                <a:srgbClr val="000000"/>
              </a:solidFill>
              <a:prstDash val="solid"/>
            </a:ln>
          </c:spPr>
          <c:invertIfNegative val="0"/>
          <c:cat>
            <c:strRef>
              <c:f>Income!$B$71:$I$71</c:f>
              <c:strCache>
                <c:ptCount val="8"/>
                <c:pt idx="0">
                  <c:v>Baseline:Quintile1</c:v>
                </c:pt>
                <c:pt idx="1">
                  <c:v>Quintile 2</c:v>
                </c:pt>
                <c:pt idx="2">
                  <c:v>Quintile 3</c:v>
                </c:pt>
                <c:pt idx="3">
                  <c:v>Quintile 4</c:v>
                </c:pt>
                <c:pt idx="4">
                  <c:v>Current: Quintile1</c:v>
                </c:pt>
                <c:pt idx="5">
                  <c:v>Quintile 2</c:v>
                </c:pt>
                <c:pt idx="6">
                  <c:v>Quintile 3</c:v>
                </c:pt>
                <c:pt idx="7">
                  <c:v>Quintile 4</c:v>
                </c:pt>
              </c:strCache>
            </c:strRef>
          </c:cat>
          <c:val>
            <c:numRef>
              <c:f>Income!$B$107:$I$107</c:f>
              <c:numCache>
                <c:formatCode>#,##0</c:formatCode>
                <c:ptCount val="8"/>
                <c:pt idx="0">
                  <c:v>0.0</c:v>
                </c:pt>
                <c:pt idx="1">
                  <c:v>0.0</c:v>
                </c:pt>
                <c:pt idx="2">
                  <c:v>0.0</c:v>
                </c:pt>
                <c:pt idx="3">
                  <c:v>0.0</c:v>
                </c:pt>
                <c:pt idx="4">
                  <c:v>0.0</c:v>
                </c:pt>
                <c:pt idx="5">
                  <c:v>0.0</c:v>
                </c:pt>
                <c:pt idx="6">
                  <c:v>0.0</c:v>
                </c:pt>
                <c:pt idx="7">
                  <c:v>0.0</c:v>
                </c:pt>
              </c:numCache>
            </c:numRef>
          </c:val>
        </c:ser>
        <c:ser>
          <c:idx val="12"/>
          <c:order val="11"/>
          <c:tx>
            <c:strRef>
              <c:f>Income!$A$108</c:f>
              <c:strCache>
                <c:ptCount val="1"/>
                <c:pt idx="0">
                  <c:v>Labour - casual</c:v>
                </c:pt>
              </c:strCache>
            </c:strRef>
          </c:tx>
          <c:spPr>
            <a:solidFill>
              <a:srgbClr val="D99694"/>
            </a:solidFill>
            <a:ln w="3175" cmpd="sng">
              <a:solidFill>
                <a:srgbClr val="000000"/>
              </a:solidFill>
              <a:prstDash val="solid"/>
            </a:ln>
          </c:spPr>
          <c:invertIfNegative val="0"/>
          <c:cat>
            <c:strRef>
              <c:f>Income!$B$71:$I$71</c:f>
              <c:strCache>
                <c:ptCount val="8"/>
                <c:pt idx="0">
                  <c:v>Baseline:Quintile1</c:v>
                </c:pt>
                <c:pt idx="1">
                  <c:v>Quintile 2</c:v>
                </c:pt>
                <c:pt idx="2">
                  <c:v>Quintile 3</c:v>
                </c:pt>
                <c:pt idx="3">
                  <c:v>Quintile 4</c:v>
                </c:pt>
                <c:pt idx="4">
                  <c:v>Current: Quintile1</c:v>
                </c:pt>
                <c:pt idx="5">
                  <c:v>Quintile 2</c:v>
                </c:pt>
                <c:pt idx="6">
                  <c:v>Quintile 3</c:v>
                </c:pt>
                <c:pt idx="7">
                  <c:v>Quintile 4</c:v>
                </c:pt>
              </c:strCache>
            </c:strRef>
          </c:cat>
          <c:val>
            <c:numRef>
              <c:f>Income!$B$108:$I$108</c:f>
              <c:numCache>
                <c:formatCode>#,##0</c:formatCode>
                <c:ptCount val="8"/>
                <c:pt idx="0">
                  <c:v>4020.0</c:v>
                </c:pt>
                <c:pt idx="1">
                  <c:v>9408.0</c:v>
                </c:pt>
                <c:pt idx="2">
                  <c:v>13860.0</c:v>
                </c:pt>
                <c:pt idx="3">
                  <c:v>19800.0</c:v>
                </c:pt>
                <c:pt idx="4">
                  <c:v>2530.800000000001</c:v>
                </c:pt>
                <c:pt idx="5">
                  <c:v>6147.180000000001</c:v>
                </c:pt>
                <c:pt idx="6">
                  <c:v>9024.300000000001</c:v>
                </c:pt>
                <c:pt idx="7">
                  <c:v>13120.2</c:v>
                </c:pt>
              </c:numCache>
            </c:numRef>
          </c:val>
        </c:ser>
        <c:ser>
          <c:idx val="4"/>
          <c:order val="12"/>
          <c:tx>
            <c:strRef>
              <c:f>Income!$A$109</c:f>
              <c:strCache>
                <c:ptCount val="1"/>
                <c:pt idx="0">
                  <c:v>Labour - formal emp</c:v>
                </c:pt>
              </c:strCache>
            </c:strRef>
          </c:tx>
          <c:spPr>
            <a:solidFill>
              <a:srgbClr val="C0504D"/>
            </a:solidFill>
            <a:ln w="3175" cmpd="sng">
              <a:solidFill>
                <a:srgbClr val="000000"/>
              </a:solidFill>
              <a:prstDash val="solid"/>
            </a:ln>
          </c:spPr>
          <c:invertIfNegative val="0"/>
          <c:cat>
            <c:strRef>
              <c:f>Income!$B$71:$I$71</c:f>
              <c:strCache>
                <c:ptCount val="8"/>
                <c:pt idx="0">
                  <c:v>Baseline:Quintile1</c:v>
                </c:pt>
                <c:pt idx="1">
                  <c:v>Quintile 2</c:v>
                </c:pt>
                <c:pt idx="2">
                  <c:v>Quintile 3</c:v>
                </c:pt>
                <c:pt idx="3">
                  <c:v>Quintile 4</c:v>
                </c:pt>
                <c:pt idx="4">
                  <c:v>Current: Quintile1</c:v>
                </c:pt>
                <c:pt idx="5">
                  <c:v>Quintile 2</c:v>
                </c:pt>
                <c:pt idx="6">
                  <c:v>Quintile 3</c:v>
                </c:pt>
                <c:pt idx="7">
                  <c:v>Quintile 4</c:v>
                </c:pt>
              </c:strCache>
            </c:strRef>
          </c:cat>
          <c:val>
            <c:numRef>
              <c:f>Income!$B$109:$I$109</c:f>
              <c:numCache>
                <c:formatCode>#,##0</c:formatCode>
                <c:ptCount val="8"/>
                <c:pt idx="0">
                  <c:v>0.0</c:v>
                </c:pt>
                <c:pt idx="1">
                  <c:v>0.0</c:v>
                </c:pt>
                <c:pt idx="2">
                  <c:v>9000.0</c:v>
                </c:pt>
                <c:pt idx="3">
                  <c:v>23100.0</c:v>
                </c:pt>
                <c:pt idx="4">
                  <c:v>0.0</c:v>
                </c:pt>
                <c:pt idx="5">
                  <c:v>0.0</c:v>
                </c:pt>
                <c:pt idx="6">
                  <c:v>9743.999999999998</c:v>
                </c:pt>
                <c:pt idx="7">
                  <c:v>25055.99999999999</c:v>
                </c:pt>
              </c:numCache>
            </c:numRef>
          </c:val>
        </c:ser>
        <c:ser>
          <c:idx val="0"/>
          <c:order val="13"/>
          <c:tx>
            <c:strRef>
              <c:f>Income!$A$110</c:f>
              <c:strCache>
                <c:ptCount val="1"/>
                <c:pt idx="0">
                  <c:v>Labour - public works</c:v>
                </c:pt>
              </c:strCache>
            </c:strRef>
          </c:tx>
          <c:spPr>
            <a:solidFill>
              <a:srgbClr val="953735"/>
            </a:solidFill>
            <a:ln w="3175" cmpd="sng">
              <a:solidFill>
                <a:srgbClr val="000000"/>
              </a:solidFill>
              <a:prstDash val="solid"/>
            </a:ln>
          </c:spPr>
          <c:invertIfNegative val="0"/>
          <c:cat>
            <c:strRef>
              <c:f>Income!$B$71:$I$71</c:f>
              <c:strCache>
                <c:ptCount val="8"/>
                <c:pt idx="0">
                  <c:v>Baseline:Quintile1</c:v>
                </c:pt>
                <c:pt idx="1">
                  <c:v>Quintile 2</c:v>
                </c:pt>
                <c:pt idx="2">
                  <c:v>Quintile 3</c:v>
                </c:pt>
                <c:pt idx="3">
                  <c:v>Quintile 4</c:v>
                </c:pt>
                <c:pt idx="4">
                  <c:v>Current: Quintile1</c:v>
                </c:pt>
                <c:pt idx="5">
                  <c:v>Quintile 2</c:v>
                </c:pt>
                <c:pt idx="6">
                  <c:v>Quintile 3</c:v>
                </c:pt>
                <c:pt idx="7">
                  <c:v>Quintile 4</c:v>
                </c:pt>
              </c:strCache>
            </c:strRef>
          </c:cat>
          <c:val>
            <c:numRef>
              <c:f>Income!$B$110:$I$110</c:f>
              <c:numCache>
                <c:formatCode>#,##0</c:formatCode>
                <c:ptCount val="8"/>
                <c:pt idx="0">
                  <c:v>0.0</c:v>
                </c:pt>
                <c:pt idx="1">
                  <c:v>0.0</c:v>
                </c:pt>
                <c:pt idx="2">
                  <c:v>0.0</c:v>
                </c:pt>
                <c:pt idx="3">
                  <c:v>0.0</c:v>
                </c:pt>
                <c:pt idx="4">
                  <c:v>0.0</c:v>
                </c:pt>
                <c:pt idx="5">
                  <c:v>0.0</c:v>
                </c:pt>
                <c:pt idx="6">
                  <c:v>0.0</c:v>
                </c:pt>
                <c:pt idx="7">
                  <c:v>0.0</c:v>
                </c:pt>
              </c:numCache>
            </c:numRef>
          </c:val>
        </c:ser>
        <c:ser>
          <c:idx val="6"/>
          <c:order val="14"/>
          <c:tx>
            <c:strRef>
              <c:f>Income!$A$111</c:f>
              <c:strCache>
                <c:ptCount val="1"/>
                <c:pt idx="0">
                  <c:v>Self - employment</c:v>
                </c:pt>
              </c:strCache>
            </c:strRef>
          </c:tx>
          <c:spPr>
            <a:solidFill>
              <a:srgbClr val="D3BBD8"/>
            </a:solidFill>
            <a:ln w="3175" cmpd="sng">
              <a:solidFill>
                <a:srgbClr val="000000"/>
              </a:solidFill>
              <a:prstDash val="solid"/>
            </a:ln>
          </c:spPr>
          <c:invertIfNegative val="0"/>
          <c:cat>
            <c:strRef>
              <c:f>Income!$B$71:$I$71</c:f>
              <c:strCache>
                <c:ptCount val="8"/>
                <c:pt idx="0">
                  <c:v>Baseline:Quintile1</c:v>
                </c:pt>
                <c:pt idx="1">
                  <c:v>Quintile 2</c:v>
                </c:pt>
                <c:pt idx="2">
                  <c:v>Quintile 3</c:v>
                </c:pt>
                <c:pt idx="3">
                  <c:v>Quintile 4</c:v>
                </c:pt>
                <c:pt idx="4">
                  <c:v>Current: Quintile1</c:v>
                </c:pt>
                <c:pt idx="5">
                  <c:v>Quintile 2</c:v>
                </c:pt>
                <c:pt idx="6">
                  <c:v>Quintile 3</c:v>
                </c:pt>
                <c:pt idx="7">
                  <c:v>Quintile 4</c:v>
                </c:pt>
              </c:strCache>
            </c:strRef>
          </c:cat>
          <c:val>
            <c:numRef>
              <c:f>Income!$B$111:$I$111</c:f>
              <c:numCache>
                <c:formatCode>#,##0</c:formatCode>
                <c:ptCount val="8"/>
                <c:pt idx="0">
                  <c:v>2340.0</c:v>
                </c:pt>
                <c:pt idx="1">
                  <c:v>5460.0</c:v>
                </c:pt>
                <c:pt idx="2">
                  <c:v>7020.0</c:v>
                </c:pt>
                <c:pt idx="3">
                  <c:v>9504.0</c:v>
                </c:pt>
                <c:pt idx="4">
                  <c:v>2808.0</c:v>
                </c:pt>
                <c:pt idx="5">
                  <c:v>6552.0</c:v>
                </c:pt>
                <c:pt idx="6">
                  <c:v>7295.042986859105</c:v>
                </c:pt>
                <c:pt idx="7">
                  <c:v>9477.743126520328</c:v>
                </c:pt>
              </c:numCache>
            </c:numRef>
          </c:val>
        </c:ser>
        <c:ser>
          <c:idx val="3"/>
          <c:order val="15"/>
          <c:tx>
            <c:strRef>
              <c:f>Income!$A$112</c:f>
              <c:strCache>
                <c:ptCount val="1"/>
                <c:pt idx="0">
                  <c:v>Small business/petty trading</c:v>
                </c:pt>
              </c:strCache>
            </c:strRef>
          </c:tx>
          <c:spPr>
            <a:solidFill>
              <a:srgbClr val="CC66FF"/>
            </a:solidFill>
            <a:ln w="3175" cmpd="sng">
              <a:solidFill>
                <a:srgbClr val="000000"/>
              </a:solidFill>
              <a:prstDash val="solid"/>
            </a:ln>
          </c:spPr>
          <c:invertIfNegative val="0"/>
          <c:cat>
            <c:strRef>
              <c:f>Income!$B$71:$I$71</c:f>
              <c:strCache>
                <c:ptCount val="8"/>
                <c:pt idx="0">
                  <c:v>Baseline:Quintile1</c:v>
                </c:pt>
                <c:pt idx="1">
                  <c:v>Quintile 2</c:v>
                </c:pt>
                <c:pt idx="2">
                  <c:v>Quintile 3</c:v>
                </c:pt>
                <c:pt idx="3">
                  <c:v>Quintile 4</c:v>
                </c:pt>
                <c:pt idx="4">
                  <c:v>Current: Quintile1</c:v>
                </c:pt>
                <c:pt idx="5">
                  <c:v>Quintile 2</c:v>
                </c:pt>
                <c:pt idx="6">
                  <c:v>Quintile 3</c:v>
                </c:pt>
                <c:pt idx="7">
                  <c:v>Quintile 4</c:v>
                </c:pt>
              </c:strCache>
            </c:strRef>
          </c:cat>
          <c:val>
            <c:numRef>
              <c:f>Income!$B$112:$I$112</c:f>
              <c:numCache>
                <c:formatCode>#,##0</c:formatCode>
                <c:ptCount val="8"/>
                <c:pt idx="0">
                  <c:v>0.0</c:v>
                </c:pt>
                <c:pt idx="1">
                  <c:v>2820.0</c:v>
                </c:pt>
                <c:pt idx="2">
                  <c:v>4680.0</c:v>
                </c:pt>
                <c:pt idx="3">
                  <c:v>5940.0</c:v>
                </c:pt>
                <c:pt idx="4">
                  <c:v>0.0</c:v>
                </c:pt>
                <c:pt idx="5">
                  <c:v>3271.199999999999</c:v>
                </c:pt>
                <c:pt idx="6">
                  <c:v>5428.8</c:v>
                </c:pt>
                <c:pt idx="7">
                  <c:v>6890.399999999998</c:v>
                </c:pt>
              </c:numCache>
            </c:numRef>
          </c:val>
        </c:ser>
        <c:ser>
          <c:idx val="9"/>
          <c:order val="16"/>
          <c:tx>
            <c:strRef>
              <c:f>Income!$A$113</c:f>
              <c:strCache>
                <c:ptCount val="1"/>
                <c:pt idx="0">
                  <c:v>Food transfer - official</c:v>
                </c:pt>
              </c:strCache>
            </c:strRef>
          </c:tx>
          <c:spPr>
            <a:solidFill>
              <a:srgbClr val="558ED5"/>
            </a:solidFill>
            <a:ln w="3175" cmpd="sng">
              <a:solidFill>
                <a:srgbClr val="000000"/>
              </a:solidFill>
              <a:prstDash val="solid"/>
            </a:ln>
          </c:spPr>
          <c:invertIfNegative val="0"/>
          <c:cat>
            <c:strRef>
              <c:f>Income!$B$71:$I$71</c:f>
              <c:strCache>
                <c:ptCount val="8"/>
                <c:pt idx="0">
                  <c:v>Baseline:Quintile1</c:v>
                </c:pt>
                <c:pt idx="1">
                  <c:v>Quintile 2</c:v>
                </c:pt>
                <c:pt idx="2">
                  <c:v>Quintile 3</c:v>
                </c:pt>
                <c:pt idx="3">
                  <c:v>Quintile 4</c:v>
                </c:pt>
                <c:pt idx="4">
                  <c:v>Current: Quintile1</c:v>
                </c:pt>
                <c:pt idx="5">
                  <c:v>Quintile 2</c:v>
                </c:pt>
                <c:pt idx="6">
                  <c:v>Quintile 3</c:v>
                </c:pt>
                <c:pt idx="7">
                  <c:v>Quintile 4</c:v>
                </c:pt>
              </c:strCache>
            </c:strRef>
          </c:cat>
          <c:val>
            <c:numRef>
              <c:f>Income!$B$113:$I$113</c:f>
              <c:numCache>
                <c:formatCode>#,##0</c:formatCode>
                <c:ptCount val="8"/>
                <c:pt idx="0">
                  <c:v>812.083337377039</c:v>
                </c:pt>
                <c:pt idx="1">
                  <c:v>812.083337377039</c:v>
                </c:pt>
                <c:pt idx="2">
                  <c:v>812.083337377039</c:v>
                </c:pt>
                <c:pt idx="3">
                  <c:v>812.083337377039</c:v>
                </c:pt>
                <c:pt idx="4">
                  <c:v>1339.937506672114</c:v>
                </c:pt>
                <c:pt idx="5">
                  <c:v>1339.937506672114</c:v>
                </c:pt>
                <c:pt idx="6">
                  <c:v>1339.937506672114</c:v>
                </c:pt>
                <c:pt idx="7">
                  <c:v>1339.937506672114</c:v>
                </c:pt>
              </c:numCache>
            </c:numRef>
          </c:val>
        </c:ser>
        <c:ser>
          <c:idx val="17"/>
          <c:order val="17"/>
          <c:tx>
            <c:strRef>
              <c:f>Income!$A$114</c:f>
              <c:strCache>
                <c:ptCount val="1"/>
                <c:pt idx="0">
                  <c:v>Food transfer - gifts</c:v>
                </c:pt>
              </c:strCache>
            </c:strRef>
          </c:tx>
          <c:spPr>
            <a:solidFill>
              <a:srgbClr val="B9CDE5"/>
            </a:solidFill>
            <a:ln w="3175" cmpd="sng">
              <a:solidFill>
                <a:srgbClr val="000000"/>
              </a:solidFill>
              <a:prstDash val="solid"/>
            </a:ln>
          </c:spPr>
          <c:invertIfNegative val="0"/>
          <c:cat>
            <c:strRef>
              <c:f>Income!$B$71:$I$71</c:f>
              <c:strCache>
                <c:ptCount val="8"/>
                <c:pt idx="0">
                  <c:v>Baseline:Quintile1</c:v>
                </c:pt>
                <c:pt idx="1">
                  <c:v>Quintile 2</c:v>
                </c:pt>
                <c:pt idx="2">
                  <c:v>Quintile 3</c:v>
                </c:pt>
                <c:pt idx="3">
                  <c:v>Quintile 4</c:v>
                </c:pt>
                <c:pt idx="4">
                  <c:v>Current: Quintile1</c:v>
                </c:pt>
                <c:pt idx="5">
                  <c:v>Quintile 2</c:v>
                </c:pt>
                <c:pt idx="6">
                  <c:v>Quintile 3</c:v>
                </c:pt>
                <c:pt idx="7">
                  <c:v>Quintile 4</c:v>
                </c:pt>
              </c:strCache>
            </c:strRef>
          </c:cat>
          <c:val>
            <c:numRef>
              <c:f>Income!$B$114:$I$114</c:f>
              <c:numCache>
                <c:formatCode>#,##0</c:formatCode>
                <c:ptCount val="8"/>
                <c:pt idx="0">
                  <c:v>0.0</c:v>
                </c:pt>
                <c:pt idx="1">
                  <c:v>0.0</c:v>
                </c:pt>
                <c:pt idx="2">
                  <c:v>0.0</c:v>
                </c:pt>
                <c:pt idx="3">
                  <c:v>0.0</c:v>
                </c:pt>
                <c:pt idx="4">
                  <c:v>0.0</c:v>
                </c:pt>
                <c:pt idx="5">
                  <c:v>0.0</c:v>
                </c:pt>
                <c:pt idx="6">
                  <c:v>0.0</c:v>
                </c:pt>
                <c:pt idx="7">
                  <c:v>0.0</c:v>
                </c:pt>
              </c:numCache>
            </c:numRef>
          </c:val>
        </c:ser>
        <c:ser>
          <c:idx val="10"/>
          <c:order val="18"/>
          <c:tx>
            <c:strRef>
              <c:f>Income!$A$115</c:f>
              <c:strCache>
                <c:ptCount val="1"/>
                <c:pt idx="0">
                  <c:v>Cash transfer - official</c:v>
                </c:pt>
              </c:strCache>
            </c:strRef>
          </c:tx>
          <c:spPr>
            <a:solidFill>
              <a:srgbClr val="A6A6A6"/>
            </a:solidFill>
            <a:ln w="3175" cmpd="sng">
              <a:solidFill>
                <a:srgbClr val="000000"/>
              </a:solidFill>
              <a:prstDash val="solid"/>
            </a:ln>
          </c:spPr>
          <c:invertIfNegative val="0"/>
          <c:cat>
            <c:strRef>
              <c:f>Income!$B$71:$I$71</c:f>
              <c:strCache>
                <c:ptCount val="8"/>
                <c:pt idx="0">
                  <c:v>Baseline:Quintile1</c:v>
                </c:pt>
                <c:pt idx="1">
                  <c:v>Quintile 2</c:v>
                </c:pt>
                <c:pt idx="2">
                  <c:v>Quintile 3</c:v>
                </c:pt>
                <c:pt idx="3">
                  <c:v>Quintile 4</c:v>
                </c:pt>
                <c:pt idx="4">
                  <c:v>Current: Quintile1</c:v>
                </c:pt>
                <c:pt idx="5">
                  <c:v>Quintile 2</c:v>
                </c:pt>
                <c:pt idx="6">
                  <c:v>Quintile 3</c:v>
                </c:pt>
                <c:pt idx="7">
                  <c:v>Quintile 4</c:v>
                </c:pt>
              </c:strCache>
            </c:strRef>
          </c:cat>
          <c:val>
            <c:numRef>
              <c:f>Income!$B$115:$I$115</c:f>
              <c:numCache>
                <c:formatCode>#,##0</c:formatCode>
                <c:ptCount val="8"/>
                <c:pt idx="0">
                  <c:v>10248.0</c:v>
                </c:pt>
                <c:pt idx="1">
                  <c:v>10248.0</c:v>
                </c:pt>
                <c:pt idx="2">
                  <c:v>3048.0</c:v>
                </c:pt>
                <c:pt idx="3">
                  <c:v>0.0</c:v>
                </c:pt>
                <c:pt idx="4">
                  <c:v>0.0</c:v>
                </c:pt>
                <c:pt idx="5">
                  <c:v>0.0</c:v>
                </c:pt>
                <c:pt idx="6">
                  <c:v>0.0</c:v>
                </c:pt>
                <c:pt idx="7">
                  <c:v>0.0</c:v>
                </c:pt>
              </c:numCache>
            </c:numRef>
          </c:val>
        </c:ser>
        <c:ser>
          <c:idx val="11"/>
          <c:order val="19"/>
          <c:tx>
            <c:strRef>
              <c:f>Income!$A$116</c:f>
              <c:strCache>
                <c:ptCount val="1"/>
                <c:pt idx="0">
                  <c:v>Cash transfer - gifts</c:v>
                </c:pt>
              </c:strCache>
            </c:strRef>
          </c:tx>
          <c:spPr>
            <a:solidFill>
              <a:srgbClr val="D9D9D9"/>
            </a:solidFill>
            <a:ln w="3175" cmpd="sng">
              <a:solidFill>
                <a:srgbClr val="000000"/>
              </a:solidFill>
              <a:prstDash val="solid"/>
            </a:ln>
          </c:spPr>
          <c:invertIfNegative val="0"/>
          <c:cat>
            <c:strRef>
              <c:f>Income!$B$71:$I$71</c:f>
              <c:strCache>
                <c:ptCount val="8"/>
                <c:pt idx="0">
                  <c:v>Baseline:Quintile1</c:v>
                </c:pt>
                <c:pt idx="1">
                  <c:v>Quintile 2</c:v>
                </c:pt>
                <c:pt idx="2">
                  <c:v>Quintile 3</c:v>
                </c:pt>
                <c:pt idx="3">
                  <c:v>Quintile 4</c:v>
                </c:pt>
                <c:pt idx="4">
                  <c:v>Current: Quintile1</c:v>
                </c:pt>
                <c:pt idx="5">
                  <c:v>Quintile 2</c:v>
                </c:pt>
                <c:pt idx="6">
                  <c:v>Quintile 3</c:v>
                </c:pt>
                <c:pt idx="7">
                  <c:v>Quintile 4</c:v>
                </c:pt>
              </c:strCache>
            </c:strRef>
          </c:cat>
          <c:val>
            <c:numRef>
              <c:f>Income!$B$116:$I$116</c:f>
              <c:numCache>
                <c:formatCode>#,##0</c:formatCode>
                <c:ptCount val="8"/>
                <c:pt idx="0">
                  <c:v>2544.0</c:v>
                </c:pt>
                <c:pt idx="1">
                  <c:v>1740.0</c:v>
                </c:pt>
                <c:pt idx="2">
                  <c:v>2340.0</c:v>
                </c:pt>
                <c:pt idx="3">
                  <c:v>3000.0</c:v>
                </c:pt>
                <c:pt idx="4">
                  <c:v>2742.0</c:v>
                </c:pt>
                <c:pt idx="5">
                  <c:v>1740.0</c:v>
                </c:pt>
                <c:pt idx="6">
                  <c:v>2340.0</c:v>
                </c:pt>
                <c:pt idx="7">
                  <c:v>3</c:v>
                </c:pt>
              </c:numCache>
            </c:numRef>
          </c:val>
        </c:ser>
        <c:ser>
          <c:idx val="14"/>
          <c:order val="20"/>
          <c:tx>
            <c:strRef>
              <c:f>Income!$A$117</c:f>
              <c:strCache>
                <c:ptCount val="1"/>
                <c:pt idx="0">
                  <c:v>Other</c:v>
                </c:pt>
              </c:strCache>
            </c:strRef>
          </c:tx>
          <c:spPr>
            <a:solidFill>
              <a:schemeClr val="bg2">
                <a:lumMod val="50000"/>
              </a:schemeClr>
            </a:solidFill>
            <a:ln w="3175" cmpd="sng">
              <a:solidFill>
                <a:schemeClr val="tx1"/>
              </a:solidFill>
            </a:ln>
          </c:spPr>
          <c:invertIfNegative val="0"/>
          <c:cat>
            <c:strRef>
              <c:f>Income!$B$71:$I$71</c:f>
              <c:strCache>
                <c:ptCount val="8"/>
                <c:pt idx="0">
                  <c:v>Baseline:Quintile1</c:v>
                </c:pt>
                <c:pt idx="1">
                  <c:v>Quintile 2</c:v>
                </c:pt>
                <c:pt idx="2">
                  <c:v>Quintile 3</c:v>
                </c:pt>
                <c:pt idx="3">
                  <c:v>Quintile 4</c:v>
                </c:pt>
                <c:pt idx="4">
                  <c:v>Current: Quintile1</c:v>
                </c:pt>
                <c:pt idx="5">
                  <c:v>Quintile 2</c:v>
                </c:pt>
                <c:pt idx="6">
                  <c:v>Quintile 3</c:v>
                </c:pt>
                <c:pt idx="7">
                  <c:v>Quintile 4</c:v>
                </c:pt>
              </c:strCache>
            </c:strRef>
          </c:cat>
          <c:val>
            <c:numRef>
              <c:f>Income!$B$117:$I$117</c:f>
              <c:numCache>
                <c:formatCode>#,##0</c:formatCode>
                <c:ptCount val="8"/>
                <c:pt idx="0">
                  <c:v>0.0</c:v>
                </c:pt>
                <c:pt idx="1">
                  <c:v>0.0</c:v>
                </c:pt>
                <c:pt idx="2">
                  <c:v>0.0</c:v>
                </c:pt>
                <c:pt idx="3">
                  <c:v>0.0</c:v>
                </c:pt>
                <c:pt idx="4">
                  <c:v>0.0</c:v>
                </c:pt>
                <c:pt idx="5">
                  <c:v>0.0</c:v>
                </c:pt>
                <c:pt idx="6">
                  <c:v>0.0</c:v>
                </c:pt>
                <c:pt idx="7">
                  <c:v>0.0</c:v>
                </c:pt>
              </c:numCache>
            </c:numRef>
          </c:val>
        </c:ser>
        <c:dLbls>
          <c:showLegendKey val="0"/>
          <c:showVal val="0"/>
          <c:showCatName val="0"/>
          <c:showSerName val="0"/>
          <c:showPercent val="0"/>
          <c:showBubbleSize val="0"/>
        </c:dLbls>
        <c:gapWidth val="150"/>
        <c:overlap val="100"/>
        <c:axId val="-2048106712"/>
        <c:axId val="-2048323384"/>
      </c:barChart>
      <c:lineChart>
        <c:grouping val="standard"/>
        <c:varyColors val="0"/>
        <c:ser>
          <c:idx val="13"/>
          <c:order val="0"/>
          <c:tx>
            <c:strRef>
              <c:f>Income!$A$119</c:f>
              <c:strCache>
                <c:ptCount val="1"/>
                <c:pt idx="0">
                  <c:v>Food Poverty line</c:v>
                </c:pt>
              </c:strCache>
            </c:strRef>
          </c:tx>
          <c:spPr>
            <a:ln w="12700">
              <a:solidFill>
                <a:srgbClr val="DD0806"/>
              </a:solidFill>
              <a:prstDash val="solid"/>
            </a:ln>
          </c:spPr>
          <c:marker>
            <c:symbol val="none"/>
          </c:marker>
          <c:cat>
            <c:strRef>
              <c:f>Income!$B$71:$I$71</c:f>
              <c:strCache>
                <c:ptCount val="8"/>
                <c:pt idx="0">
                  <c:v>Baseline:Quintile1</c:v>
                </c:pt>
                <c:pt idx="1">
                  <c:v>Quintile 2</c:v>
                </c:pt>
                <c:pt idx="2">
                  <c:v>Quintile 3</c:v>
                </c:pt>
                <c:pt idx="3">
                  <c:v>Quintile 4</c:v>
                </c:pt>
                <c:pt idx="4">
                  <c:v>Current: Quintile1</c:v>
                </c:pt>
                <c:pt idx="5">
                  <c:v>Quintile 2</c:v>
                </c:pt>
                <c:pt idx="6">
                  <c:v>Quintile 3</c:v>
                </c:pt>
                <c:pt idx="7">
                  <c:v>Quintile 4</c:v>
                </c:pt>
              </c:strCache>
            </c:strRef>
          </c:cat>
          <c:val>
            <c:numRef>
              <c:f>Income!$B$119:$E$119</c:f>
              <c:numCache>
                <c:formatCode>#,##0</c:formatCode>
                <c:ptCount val="4"/>
                <c:pt idx="0">
                  <c:v>12770.88480410937</c:v>
                </c:pt>
                <c:pt idx="1">
                  <c:v>12770.88480410937</c:v>
                </c:pt>
                <c:pt idx="2">
                  <c:v>12770.88480410937</c:v>
                </c:pt>
                <c:pt idx="3">
                  <c:v>12770.88480410937</c:v>
                </c:pt>
              </c:numCache>
            </c:numRef>
          </c:val>
          <c:smooth val="0"/>
        </c:ser>
        <c:ser>
          <c:idx val="15"/>
          <c:order val="1"/>
          <c:tx>
            <c:strRef>
              <c:f>Income!$A$123</c:f>
              <c:strCache>
                <c:ptCount val="1"/>
                <c:pt idx="0">
                  <c:v>Food Poverty line</c:v>
                </c:pt>
              </c:strCache>
            </c:strRef>
          </c:tx>
          <c:spPr>
            <a:ln w="12700">
              <a:solidFill>
                <a:srgbClr val="DD0806"/>
              </a:solidFill>
              <a:prstDash val="solid"/>
            </a:ln>
          </c:spPr>
          <c:marker>
            <c:symbol val="none"/>
          </c:marker>
          <c:cat>
            <c:strRef>
              <c:f>Income!$B$71:$I$71</c:f>
              <c:strCache>
                <c:ptCount val="8"/>
                <c:pt idx="0">
                  <c:v>Baseline:Quintile1</c:v>
                </c:pt>
                <c:pt idx="1">
                  <c:v>Quintile 2</c:v>
                </c:pt>
                <c:pt idx="2">
                  <c:v>Quintile 3</c:v>
                </c:pt>
                <c:pt idx="3">
                  <c:v>Quintile 4</c:v>
                </c:pt>
                <c:pt idx="4">
                  <c:v>Current: Quintile1</c:v>
                </c:pt>
                <c:pt idx="5">
                  <c:v>Quintile 2</c:v>
                </c:pt>
                <c:pt idx="6">
                  <c:v>Quintile 3</c:v>
                </c:pt>
                <c:pt idx="7">
                  <c:v>Quintile 4</c:v>
                </c:pt>
              </c:strCache>
            </c:strRef>
          </c:cat>
          <c:val>
            <c:numRef>
              <c:f>Income!$B$123:$I$123</c:f>
              <c:numCache>
                <c:formatCode>General</c:formatCode>
                <c:ptCount val="8"/>
                <c:pt idx="4" formatCode="#,##0">
                  <c:v>19201.523793976</c:v>
                </c:pt>
                <c:pt idx="5" formatCode="#,##0">
                  <c:v>19201.523793976</c:v>
                </c:pt>
                <c:pt idx="6" formatCode="#,##0">
                  <c:v>19201.523793976</c:v>
                </c:pt>
                <c:pt idx="7" formatCode="#,##0">
                  <c:v>19201.523793976</c:v>
                </c:pt>
              </c:numCache>
            </c:numRef>
          </c:val>
          <c:smooth val="0"/>
        </c:ser>
        <c:ser>
          <c:idx val="18"/>
          <c:order val="3"/>
          <c:tx>
            <c:strRef>
              <c:f>Income!$A$120</c:f>
              <c:strCache>
                <c:ptCount val="1"/>
                <c:pt idx="0">
                  <c:v>Lower Bound Poverty line</c:v>
                </c:pt>
              </c:strCache>
            </c:strRef>
          </c:tx>
          <c:spPr>
            <a:ln w="12700" cmpd="sng">
              <a:solidFill>
                <a:srgbClr val="FF0000"/>
              </a:solidFill>
              <a:prstDash val="dash"/>
            </a:ln>
          </c:spPr>
          <c:marker>
            <c:symbol val="none"/>
          </c:marker>
          <c:cat>
            <c:strRef>
              <c:f>Income!$B$71:$I$71</c:f>
              <c:strCache>
                <c:ptCount val="8"/>
                <c:pt idx="0">
                  <c:v>Baseline:Quintile1</c:v>
                </c:pt>
                <c:pt idx="1">
                  <c:v>Quintile 2</c:v>
                </c:pt>
                <c:pt idx="2">
                  <c:v>Quintile 3</c:v>
                </c:pt>
                <c:pt idx="3">
                  <c:v>Quintile 4</c:v>
                </c:pt>
                <c:pt idx="4">
                  <c:v>Current: Quintile1</c:v>
                </c:pt>
                <c:pt idx="5">
                  <c:v>Quintile 2</c:v>
                </c:pt>
                <c:pt idx="6">
                  <c:v>Quintile 3</c:v>
                </c:pt>
                <c:pt idx="7">
                  <c:v>Quintile 4</c:v>
                </c:pt>
              </c:strCache>
            </c:strRef>
          </c:cat>
          <c:val>
            <c:numRef>
              <c:f>Income!$B$120:$E$120</c:f>
              <c:numCache>
                <c:formatCode>#,##0</c:formatCode>
                <c:ptCount val="4"/>
                <c:pt idx="0">
                  <c:v>21962.29813744271</c:v>
                </c:pt>
                <c:pt idx="1">
                  <c:v>21962.29813744271</c:v>
                </c:pt>
                <c:pt idx="2">
                  <c:v>21962.2981374427</c:v>
                </c:pt>
                <c:pt idx="3">
                  <c:v>21962.29813744271</c:v>
                </c:pt>
              </c:numCache>
            </c:numRef>
          </c:val>
          <c:smooth val="0"/>
        </c:ser>
        <c:ser>
          <c:idx val="19"/>
          <c:order val="4"/>
          <c:tx>
            <c:strRef>
              <c:f>Income!$A$124</c:f>
              <c:strCache>
                <c:ptCount val="1"/>
                <c:pt idx="0">
                  <c:v>Lower Bound Poverty line</c:v>
                </c:pt>
              </c:strCache>
            </c:strRef>
          </c:tx>
          <c:spPr>
            <a:ln w="12700" cmpd="sng">
              <a:solidFill>
                <a:srgbClr val="FF0000"/>
              </a:solidFill>
              <a:prstDash val="dash"/>
            </a:ln>
          </c:spPr>
          <c:marker>
            <c:symbol val="none"/>
          </c:marker>
          <c:cat>
            <c:strRef>
              <c:f>Income!$B$71:$I$71</c:f>
              <c:strCache>
                <c:ptCount val="8"/>
                <c:pt idx="0">
                  <c:v>Baseline:Quintile1</c:v>
                </c:pt>
                <c:pt idx="1">
                  <c:v>Quintile 2</c:v>
                </c:pt>
                <c:pt idx="2">
                  <c:v>Quintile 3</c:v>
                </c:pt>
                <c:pt idx="3">
                  <c:v>Quintile 4</c:v>
                </c:pt>
                <c:pt idx="4">
                  <c:v>Current: Quintile1</c:v>
                </c:pt>
                <c:pt idx="5">
                  <c:v>Quintile 2</c:v>
                </c:pt>
                <c:pt idx="6">
                  <c:v>Quintile 3</c:v>
                </c:pt>
                <c:pt idx="7">
                  <c:v>Quintile 4</c:v>
                </c:pt>
              </c:strCache>
            </c:strRef>
          </c:cat>
          <c:val>
            <c:numRef>
              <c:f>Income!$B$124:$I$124</c:f>
              <c:numCache>
                <c:formatCode>General</c:formatCode>
                <c:ptCount val="8"/>
                <c:pt idx="4" formatCode="#,##0">
                  <c:v>28392.93712730933</c:v>
                </c:pt>
                <c:pt idx="5" formatCode="#,##0">
                  <c:v>28392.93712730933</c:v>
                </c:pt>
                <c:pt idx="6" formatCode="#,##0">
                  <c:v>28392.93712730933</c:v>
                </c:pt>
                <c:pt idx="7" formatCode="#,##0">
                  <c:v>28392.93712730933</c:v>
                </c:pt>
              </c:numCache>
            </c:numRef>
          </c:val>
          <c:smooth val="0"/>
        </c:ser>
        <c:ser>
          <c:idx val="20"/>
          <c:order val="5"/>
          <c:tx>
            <c:strRef>
              <c:f>Income!$A$121</c:f>
              <c:strCache>
                <c:ptCount val="1"/>
                <c:pt idx="0">
                  <c:v>Upper Bound Poverty line</c:v>
                </c:pt>
              </c:strCache>
            </c:strRef>
          </c:tx>
          <c:spPr>
            <a:ln w="12700" cmpd="sng">
              <a:solidFill>
                <a:srgbClr val="723F95"/>
              </a:solidFill>
              <a:prstDash val="lgDash"/>
            </a:ln>
          </c:spPr>
          <c:marker>
            <c:symbol val="none"/>
          </c:marker>
          <c:cat>
            <c:strRef>
              <c:f>Income!$B$71:$I$71</c:f>
              <c:strCache>
                <c:ptCount val="8"/>
                <c:pt idx="0">
                  <c:v>Baseline:Quintile1</c:v>
                </c:pt>
                <c:pt idx="1">
                  <c:v>Quintile 2</c:v>
                </c:pt>
                <c:pt idx="2">
                  <c:v>Quintile 3</c:v>
                </c:pt>
                <c:pt idx="3">
                  <c:v>Quintile 4</c:v>
                </c:pt>
                <c:pt idx="4">
                  <c:v>Current: Quintile1</c:v>
                </c:pt>
                <c:pt idx="5">
                  <c:v>Quintile 2</c:v>
                </c:pt>
                <c:pt idx="6">
                  <c:v>Quintile 3</c:v>
                </c:pt>
                <c:pt idx="7">
                  <c:v>Quintile 4</c:v>
                </c:pt>
              </c:strCache>
            </c:strRef>
          </c:cat>
          <c:val>
            <c:numRef>
              <c:f>Income!$B$121:$E$121</c:f>
              <c:numCache>
                <c:formatCode>#,##0</c:formatCode>
                <c:ptCount val="4"/>
                <c:pt idx="0">
                  <c:v>38331.2581374427</c:v>
                </c:pt>
                <c:pt idx="1">
                  <c:v>38331.2581374427</c:v>
                </c:pt>
                <c:pt idx="2">
                  <c:v>38331.2581374427</c:v>
                </c:pt>
                <c:pt idx="3">
                  <c:v>38331.2581374427</c:v>
                </c:pt>
              </c:numCache>
            </c:numRef>
          </c:val>
          <c:smooth val="0"/>
        </c:ser>
        <c:ser>
          <c:idx val="21"/>
          <c:order val="6"/>
          <c:tx>
            <c:strRef>
              <c:f>Income!$A$125</c:f>
              <c:strCache>
                <c:ptCount val="1"/>
                <c:pt idx="0">
                  <c:v>Upper Bound Poverty line</c:v>
                </c:pt>
              </c:strCache>
            </c:strRef>
          </c:tx>
          <c:spPr>
            <a:ln w="12700" cmpd="sng">
              <a:solidFill>
                <a:srgbClr val="723F95"/>
              </a:solidFill>
              <a:prstDash val="lgDash"/>
            </a:ln>
          </c:spPr>
          <c:marker>
            <c:symbol val="none"/>
          </c:marker>
          <c:cat>
            <c:strRef>
              <c:f>Income!$B$71:$I$71</c:f>
              <c:strCache>
                <c:ptCount val="8"/>
                <c:pt idx="0">
                  <c:v>Baseline:Quintile1</c:v>
                </c:pt>
                <c:pt idx="1">
                  <c:v>Quintile 2</c:v>
                </c:pt>
                <c:pt idx="2">
                  <c:v>Quintile 3</c:v>
                </c:pt>
                <c:pt idx="3">
                  <c:v>Quintile 4</c:v>
                </c:pt>
                <c:pt idx="4">
                  <c:v>Current: Quintile1</c:v>
                </c:pt>
                <c:pt idx="5">
                  <c:v>Quintile 2</c:v>
                </c:pt>
                <c:pt idx="6">
                  <c:v>Quintile 3</c:v>
                </c:pt>
                <c:pt idx="7">
                  <c:v>Quintile 4</c:v>
                </c:pt>
              </c:strCache>
            </c:strRef>
          </c:cat>
          <c:val>
            <c:numRef>
              <c:f>Income!$B$125:$I$125</c:f>
              <c:numCache>
                <c:formatCode>General</c:formatCode>
                <c:ptCount val="8"/>
                <c:pt idx="4" formatCode="#,##0">
                  <c:v>44761.89712730933</c:v>
                </c:pt>
                <c:pt idx="5" formatCode="#,##0">
                  <c:v>44761.89712730933</c:v>
                </c:pt>
                <c:pt idx="6" formatCode="#,##0">
                  <c:v>44761.89712730933</c:v>
                </c:pt>
                <c:pt idx="7" formatCode="#,##0">
                  <c:v>44761.89712730933</c:v>
                </c:pt>
              </c:numCache>
            </c:numRef>
          </c:val>
          <c:smooth val="0"/>
        </c:ser>
        <c:dLbls>
          <c:showLegendKey val="0"/>
          <c:showVal val="0"/>
          <c:showCatName val="0"/>
          <c:showSerName val="0"/>
          <c:showPercent val="0"/>
          <c:showBubbleSize val="0"/>
        </c:dLbls>
        <c:marker val="1"/>
        <c:smooth val="0"/>
        <c:axId val="-2048106712"/>
        <c:axId val="-2048323384"/>
      </c:lineChart>
      <c:catAx>
        <c:axId val="-2048106712"/>
        <c:scaling>
          <c:orientation val="minMax"/>
        </c:scaling>
        <c:delete val="0"/>
        <c:axPos val="b"/>
        <c:numFmt formatCode="General" sourceLinked="1"/>
        <c:majorTickMark val="out"/>
        <c:minorTickMark val="none"/>
        <c:tickLblPos val="nextTo"/>
        <c:spPr>
          <a:ln w="6350" cmpd="sng">
            <a:solidFill>
              <a:srgbClr val="000000"/>
            </a:solidFill>
            <a:prstDash val="solid"/>
          </a:ln>
        </c:spPr>
        <c:txPr>
          <a:bodyPr rot="0" vert="horz"/>
          <a:lstStyle/>
          <a:p>
            <a:pPr>
              <a:defRPr sz="800" b="0" i="0" u="none" strike="noStrike" baseline="0">
                <a:solidFill>
                  <a:srgbClr val="000000"/>
                </a:solidFill>
                <a:latin typeface="Helvetica Light"/>
                <a:ea typeface="Arial"/>
                <a:cs typeface="Helvetica Light"/>
              </a:defRPr>
            </a:pPr>
            <a:endParaRPr lang="en-US"/>
          </a:p>
        </c:txPr>
        <c:crossAx val="-2048323384"/>
        <c:crosses val="autoZero"/>
        <c:auto val="1"/>
        <c:lblAlgn val="ctr"/>
        <c:lblOffset val="100"/>
        <c:tickLblSkip val="1"/>
        <c:tickMarkSkip val="1"/>
        <c:noMultiLvlLbl val="0"/>
      </c:catAx>
      <c:valAx>
        <c:axId val="-2048323384"/>
        <c:scaling>
          <c:orientation val="minMax"/>
        </c:scaling>
        <c:delete val="0"/>
        <c:axPos val="l"/>
        <c:majorGridlines>
          <c:spPr>
            <a:ln w="3175">
              <a:solidFill>
                <a:srgbClr val="000000"/>
              </a:solidFill>
              <a:prstDash val="solid"/>
            </a:ln>
          </c:spPr>
        </c:majorGridlines>
        <c:title>
          <c:tx>
            <c:rich>
              <a:bodyPr/>
              <a:lstStyle/>
              <a:p>
                <a:pPr>
                  <a:defRPr sz="800" b="0" i="0" u="none" strike="noStrike" baseline="0">
                    <a:solidFill>
                      <a:srgbClr val="000000"/>
                    </a:solidFill>
                    <a:latin typeface="Helvetica Light"/>
                    <a:ea typeface="Arial"/>
                    <a:cs typeface="Helvetica Light"/>
                  </a:defRPr>
                </a:pPr>
                <a:r>
                  <a:rPr lang="en-US" sz="800" b="0" i="0">
                    <a:latin typeface="Helvetica Light"/>
                    <a:cs typeface="Helvetica Light"/>
                  </a:rPr>
                  <a:t> Cash income today's prices, Hhs size = 'Poor')</a:t>
                </a:r>
              </a:p>
            </c:rich>
          </c:tx>
          <c:layout>
            <c:manualLayout>
              <c:xMode val="edge"/>
              <c:yMode val="edge"/>
              <c:x val="0.0165335291637768"/>
              <c:y val="0.138659070055267"/>
            </c:manualLayout>
          </c:layout>
          <c:overlay val="0"/>
          <c:spPr>
            <a:noFill/>
            <a:ln w="25400">
              <a:noFill/>
            </a:ln>
          </c:spPr>
        </c:title>
        <c:numFmt formatCode="#,##0" sourceLinked="0"/>
        <c:majorTickMark val="out"/>
        <c:minorTickMark val="none"/>
        <c:tickLblPos val="nextTo"/>
        <c:spPr>
          <a:ln w="6350" cmpd="sng">
            <a:solidFill>
              <a:srgbClr val="000000"/>
            </a:solidFill>
            <a:prstDash val="solid"/>
          </a:ln>
        </c:spPr>
        <c:txPr>
          <a:bodyPr rot="0" vert="horz"/>
          <a:lstStyle/>
          <a:p>
            <a:pPr>
              <a:defRPr sz="800" b="0" i="0" u="none" strike="noStrike" baseline="0">
                <a:solidFill>
                  <a:srgbClr val="000000"/>
                </a:solidFill>
                <a:latin typeface="Helvetica Light"/>
                <a:ea typeface="Arial"/>
                <a:cs typeface="Helvetica Light"/>
              </a:defRPr>
            </a:pPr>
            <a:endParaRPr lang="en-US"/>
          </a:p>
        </c:txPr>
        <c:crossAx val="-2048106712"/>
        <c:crosses val="autoZero"/>
        <c:crossBetween val="between"/>
      </c:valAx>
      <c:spPr>
        <a:solidFill>
          <a:srgbClr val="FFFFFF"/>
        </a:solidFill>
        <a:ln w="3175">
          <a:solidFill>
            <a:srgbClr val="000000"/>
          </a:solidFill>
          <a:prstDash val="solid"/>
        </a:ln>
      </c:spPr>
    </c:plotArea>
    <c:legend>
      <c:legendPos val="b"/>
      <c:legendEntry>
        <c:idx val="16"/>
        <c:delete val="1"/>
      </c:legendEntry>
      <c:legendEntry>
        <c:idx val="18"/>
        <c:delete val="1"/>
      </c:legendEntry>
      <c:legendEntry>
        <c:idx val="20"/>
        <c:delete val="1"/>
      </c:legendEntry>
      <c:layout>
        <c:manualLayout>
          <c:xMode val="edge"/>
          <c:yMode val="edge"/>
          <c:x val="0.0889954170236492"/>
          <c:y val="0.792363271664213"/>
          <c:w val="0.825463261392844"/>
          <c:h val="0.199506647034974"/>
        </c:manualLayout>
      </c:layout>
      <c:overlay val="0"/>
      <c:spPr>
        <a:noFill/>
        <a:ln w="25400">
          <a:noFill/>
        </a:ln>
      </c:spPr>
      <c:txPr>
        <a:bodyPr/>
        <a:lstStyle/>
        <a:p>
          <a:pPr>
            <a:defRPr sz="700" b="0" i="0" u="none" strike="noStrike" baseline="0">
              <a:solidFill>
                <a:srgbClr val="000000"/>
              </a:solidFill>
              <a:latin typeface="Helvetica Light"/>
              <a:ea typeface="Calibri"/>
              <a:cs typeface="Helvetica Light"/>
            </a:defRPr>
          </a:pPr>
          <a:endParaRPr lang="en-US"/>
        </a:p>
      </c:txPr>
    </c:legend>
    <c:plotVisOnly val="1"/>
    <c:dispBlanksAs val="gap"/>
    <c:showDLblsOverMax val="0"/>
  </c:chart>
  <c:spPr>
    <a:solidFill>
      <a:srgbClr val="FFFFFF"/>
    </a:solidFill>
    <a:ln w="3175" cmpd="sng">
      <a:solidFill>
        <a:srgbClr val="000000"/>
      </a:solidFill>
      <a:prstDash val="solid"/>
    </a:ln>
  </c:spPr>
  <c:txPr>
    <a:bodyPr/>
    <a:lstStyle/>
    <a:p>
      <a:pPr>
        <a:defRPr sz="575" b="0" i="0" u="none" strike="noStrike" baseline="0">
          <a:solidFill>
            <a:srgbClr val="000000"/>
          </a:solidFill>
          <a:latin typeface="Arial"/>
          <a:ea typeface="Arial"/>
          <a:cs typeface="Arial"/>
        </a:defRPr>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sz="1400" b="0" i="0">
                <a:latin typeface="Helvetica Light"/>
                <a:cs typeface="Helvetica Light"/>
              </a:defRPr>
            </a:pPr>
            <a:r>
              <a:rPr lang="en-US" sz="1400" b="0" i="0">
                <a:latin typeface="Helvetica Light"/>
                <a:cs typeface="Helvetica Light"/>
              </a:rPr>
              <a:t>ZA FW - Baseline Total Income</a:t>
            </a:r>
          </a:p>
        </c:rich>
      </c:tx>
      <c:layout>
        <c:manualLayout>
          <c:xMode val="edge"/>
          <c:yMode val="edge"/>
          <c:x val="0.246303382138332"/>
          <c:y val="0.0145348837209302"/>
        </c:manualLayout>
      </c:layout>
      <c:overlay val="0"/>
      <c:spPr>
        <a:solidFill>
          <a:srgbClr val="FFFFFF"/>
        </a:solidFill>
        <a:ln w="3175" cmpd="sng">
          <a:solidFill>
            <a:srgbClr val="000000"/>
          </a:solidFill>
        </a:ln>
      </c:spPr>
    </c:title>
    <c:autoTitleDeleted val="0"/>
    <c:plotArea>
      <c:layout>
        <c:manualLayout>
          <c:layoutTarget val="inner"/>
          <c:xMode val="edge"/>
          <c:yMode val="edge"/>
          <c:x val="0.120297191111981"/>
          <c:y val="0.0347394540942928"/>
          <c:w val="0.568554963238291"/>
          <c:h val="0.909511084384142"/>
        </c:manualLayout>
      </c:layout>
      <c:barChart>
        <c:barDir val="col"/>
        <c:grouping val="stacked"/>
        <c:varyColors val="0"/>
        <c:ser>
          <c:idx val="1"/>
          <c:order val="0"/>
          <c:tx>
            <c:strRef>
              <c:f>Income!$A$72</c:f>
              <c:strCache>
                <c:ptCount val="1"/>
                <c:pt idx="0">
                  <c:v>Own crops Consumed</c:v>
                </c:pt>
              </c:strCache>
            </c:strRef>
          </c:tx>
          <c:spPr>
            <a:solidFill>
              <a:srgbClr val="008000"/>
            </a:solidFill>
            <a:ln w="3175" cmpd="sng">
              <a:solidFill>
                <a:srgbClr val="000000"/>
              </a:solidFill>
              <a:prstDash val="solid"/>
            </a:ln>
          </c:spPr>
          <c:invertIfNegative val="0"/>
          <c:cat>
            <c:strRef>
              <c:f>Income!$B$71:$D$71</c:f>
              <c:strCache>
                <c:ptCount val="3"/>
                <c:pt idx="0">
                  <c:v>Baseline: casual</c:v>
                </c:pt>
                <c:pt idx="1">
                  <c:v>Baseline: seasonal</c:v>
                </c:pt>
                <c:pt idx="2">
                  <c:v>Baseline: permanent</c:v>
                </c:pt>
              </c:strCache>
            </c:strRef>
          </c:cat>
          <c:val>
            <c:numRef>
              <c:f>Income!$B$72:$D$72</c:f>
              <c:numCache>
                <c:formatCode>#,##0</c:formatCode>
                <c:ptCount val="3"/>
                <c:pt idx="0">
                  <c:v>0.0</c:v>
                </c:pt>
                <c:pt idx="1">
                  <c:v>0.0</c:v>
                </c:pt>
                <c:pt idx="2">
                  <c:v>0.0</c:v>
                </c:pt>
              </c:numCache>
            </c:numRef>
          </c:val>
        </c:ser>
        <c:ser>
          <c:idx val="2"/>
          <c:order val="1"/>
          <c:tx>
            <c:strRef>
              <c:f>Income!$A$73</c:f>
              <c:strCache>
                <c:ptCount val="1"/>
                <c:pt idx="0">
                  <c:v>Own crops sold</c:v>
                </c:pt>
              </c:strCache>
            </c:strRef>
          </c:tx>
          <c:spPr>
            <a:solidFill>
              <a:srgbClr val="C3D69B"/>
            </a:solidFill>
            <a:ln w="3175" cmpd="sng">
              <a:solidFill>
                <a:srgbClr val="000000"/>
              </a:solidFill>
              <a:prstDash val="solid"/>
            </a:ln>
          </c:spPr>
          <c:invertIfNegative val="0"/>
          <c:cat>
            <c:strRef>
              <c:f>Income!$B$71:$D$71</c:f>
              <c:strCache>
                <c:ptCount val="3"/>
                <c:pt idx="0">
                  <c:v>Baseline: casual</c:v>
                </c:pt>
                <c:pt idx="1">
                  <c:v>Baseline: seasonal</c:v>
                </c:pt>
                <c:pt idx="2">
                  <c:v>Baseline: permanent</c:v>
                </c:pt>
              </c:strCache>
            </c:strRef>
          </c:cat>
          <c:val>
            <c:numRef>
              <c:f>Income!$B$73:$D$73</c:f>
              <c:numCache>
                <c:formatCode>#,##0</c:formatCode>
                <c:ptCount val="3"/>
                <c:pt idx="0">
                  <c:v>0.0</c:v>
                </c:pt>
                <c:pt idx="1">
                  <c:v>0.0</c:v>
                </c:pt>
                <c:pt idx="2">
                  <c:v>0.0</c:v>
                </c:pt>
              </c:numCache>
            </c:numRef>
          </c:val>
        </c:ser>
        <c:ser>
          <c:idx val="5"/>
          <c:order val="2"/>
          <c:tx>
            <c:strRef>
              <c:f>Income!$A$74</c:f>
              <c:strCache>
                <c:ptCount val="1"/>
                <c:pt idx="0">
                  <c:v>Animal products consumed</c:v>
                </c:pt>
              </c:strCache>
            </c:strRef>
          </c:tx>
          <c:spPr>
            <a:solidFill>
              <a:srgbClr val="FFFFFF"/>
            </a:solidFill>
            <a:ln w="3175" cmpd="sng">
              <a:solidFill>
                <a:srgbClr val="000000"/>
              </a:solidFill>
              <a:prstDash val="solid"/>
            </a:ln>
          </c:spPr>
          <c:invertIfNegative val="0"/>
          <c:cat>
            <c:strRef>
              <c:f>Income!$B$71:$D$71</c:f>
              <c:strCache>
                <c:ptCount val="3"/>
                <c:pt idx="0">
                  <c:v>Baseline: casual</c:v>
                </c:pt>
                <c:pt idx="1">
                  <c:v>Baseline: seasonal</c:v>
                </c:pt>
                <c:pt idx="2">
                  <c:v>Baseline: permanent</c:v>
                </c:pt>
              </c:strCache>
            </c:strRef>
          </c:cat>
          <c:val>
            <c:numRef>
              <c:f>Income!$B$74:$D$74</c:f>
              <c:numCache>
                <c:formatCode>#,##0</c:formatCode>
                <c:ptCount val="3"/>
                <c:pt idx="0">
                  <c:v>0.0</c:v>
                </c:pt>
                <c:pt idx="1">
                  <c:v>0.0</c:v>
                </c:pt>
                <c:pt idx="2">
                  <c:v>0.0</c:v>
                </c:pt>
              </c:numCache>
            </c:numRef>
          </c:val>
        </c:ser>
        <c:ser>
          <c:idx val="7"/>
          <c:order val="3"/>
          <c:tx>
            <c:strRef>
              <c:f>Income!$A$76</c:f>
              <c:strCache>
                <c:ptCount val="1"/>
                <c:pt idx="0">
                  <c:v>Animals sold</c:v>
                </c:pt>
              </c:strCache>
            </c:strRef>
          </c:tx>
          <c:spPr>
            <a:solidFill>
              <a:srgbClr val="FAC090"/>
            </a:solidFill>
            <a:ln w="3175" cmpd="sng">
              <a:solidFill>
                <a:srgbClr val="000000"/>
              </a:solidFill>
              <a:prstDash val="solid"/>
            </a:ln>
          </c:spPr>
          <c:invertIfNegative val="0"/>
          <c:cat>
            <c:strRef>
              <c:f>Income!$B$71:$D$71</c:f>
              <c:strCache>
                <c:ptCount val="3"/>
                <c:pt idx="0">
                  <c:v>Baseline: casual</c:v>
                </c:pt>
                <c:pt idx="1">
                  <c:v>Baseline: seasonal</c:v>
                </c:pt>
                <c:pt idx="2">
                  <c:v>Baseline: permanent</c:v>
                </c:pt>
              </c:strCache>
            </c:strRef>
          </c:cat>
          <c:val>
            <c:numRef>
              <c:f>Income!$B$76:$D$76</c:f>
              <c:numCache>
                <c:formatCode>#,##0</c:formatCode>
                <c:ptCount val="3"/>
                <c:pt idx="0">
                  <c:v>0.0</c:v>
                </c:pt>
                <c:pt idx="1">
                  <c:v>0.0</c:v>
                </c:pt>
                <c:pt idx="2">
                  <c:v>0.0</c:v>
                </c:pt>
              </c:numCache>
            </c:numRef>
          </c:val>
        </c:ser>
        <c:ser>
          <c:idx val="8"/>
          <c:order val="4"/>
          <c:tx>
            <c:strRef>
              <c:f>Income!$A$77</c:f>
              <c:strCache>
                <c:ptCount val="1"/>
                <c:pt idx="0">
                  <c:v>Wild foods consumed and sold</c:v>
                </c:pt>
              </c:strCache>
            </c:strRef>
          </c:tx>
          <c:spPr>
            <a:solidFill>
              <a:srgbClr val="B3A2C7"/>
            </a:solidFill>
            <a:ln w="3175" cmpd="sng">
              <a:solidFill>
                <a:srgbClr val="000000"/>
              </a:solidFill>
              <a:prstDash val="solid"/>
            </a:ln>
          </c:spPr>
          <c:invertIfNegative val="0"/>
          <c:cat>
            <c:strRef>
              <c:f>Income!$B$71:$D$71</c:f>
              <c:strCache>
                <c:ptCount val="3"/>
                <c:pt idx="0">
                  <c:v>Baseline: casual</c:v>
                </c:pt>
                <c:pt idx="1">
                  <c:v>Baseline: seasonal</c:v>
                </c:pt>
                <c:pt idx="2">
                  <c:v>Baseline: permanent</c:v>
                </c:pt>
              </c:strCache>
            </c:strRef>
          </c:cat>
          <c:val>
            <c:numRef>
              <c:f>Income!$B$77:$D$77</c:f>
              <c:numCache>
                <c:formatCode>#,##0</c:formatCode>
                <c:ptCount val="3"/>
                <c:pt idx="0">
                  <c:v>0.0</c:v>
                </c:pt>
                <c:pt idx="1">
                  <c:v>0.0</c:v>
                </c:pt>
                <c:pt idx="2">
                  <c:v>0.0</c:v>
                </c:pt>
              </c:numCache>
            </c:numRef>
          </c:val>
        </c:ser>
        <c:ser>
          <c:idx val="9"/>
          <c:order val="5"/>
          <c:tx>
            <c:strRef>
              <c:f>Income!$A$78</c:f>
              <c:strCache>
                <c:ptCount val="1"/>
                <c:pt idx="0">
                  <c:v>Labour - casual</c:v>
                </c:pt>
              </c:strCache>
            </c:strRef>
          </c:tx>
          <c:spPr>
            <a:solidFill>
              <a:srgbClr val="D99694"/>
            </a:solidFill>
            <a:ln w="3175" cmpd="sng">
              <a:solidFill>
                <a:srgbClr val="000000"/>
              </a:solidFill>
              <a:prstDash val="solid"/>
            </a:ln>
          </c:spPr>
          <c:invertIfNegative val="0"/>
          <c:cat>
            <c:strRef>
              <c:f>Income!$B$71:$D$71</c:f>
              <c:strCache>
                <c:ptCount val="3"/>
                <c:pt idx="0">
                  <c:v>Baseline: casual</c:v>
                </c:pt>
                <c:pt idx="1">
                  <c:v>Baseline: seasonal</c:v>
                </c:pt>
                <c:pt idx="2">
                  <c:v>Baseline: permanent</c:v>
                </c:pt>
              </c:strCache>
            </c:strRef>
          </c:cat>
          <c:val>
            <c:numRef>
              <c:f>Income!$B$78:$D$78</c:f>
              <c:numCache>
                <c:formatCode>#,##0</c:formatCode>
                <c:ptCount val="3"/>
                <c:pt idx="0">
                  <c:v>16142.54712462103</c:v>
                </c:pt>
                <c:pt idx="1">
                  <c:v>22019.46691505221</c:v>
                </c:pt>
                <c:pt idx="2">
                  <c:v>0.0</c:v>
                </c:pt>
              </c:numCache>
            </c:numRef>
          </c:val>
        </c:ser>
        <c:ser>
          <c:idx val="11"/>
          <c:order val="6"/>
          <c:tx>
            <c:strRef>
              <c:f>Income!$A$79</c:f>
              <c:strCache>
                <c:ptCount val="1"/>
                <c:pt idx="0">
                  <c:v>Labour - formal emp</c:v>
                </c:pt>
              </c:strCache>
            </c:strRef>
          </c:tx>
          <c:spPr>
            <a:solidFill>
              <a:srgbClr val="C0504D">
                <a:alpha val="97255"/>
              </a:srgbClr>
            </a:solidFill>
            <a:ln w="3175" cmpd="sng">
              <a:solidFill>
                <a:srgbClr val="000000"/>
              </a:solidFill>
              <a:prstDash val="solid"/>
            </a:ln>
          </c:spPr>
          <c:invertIfNegative val="0"/>
          <c:cat>
            <c:strRef>
              <c:f>Income!$B$71:$D$71</c:f>
              <c:strCache>
                <c:ptCount val="3"/>
                <c:pt idx="0">
                  <c:v>Baseline: casual</c:v>
                </c:pt>
                <c:pt idx="1">
                  <c:v>Baseline: seasonal</c:v>
                </c:pt>
                <c:pt idx="2">
                  <c:v>Baseline: permanent</c:v>
                </c:pt>
              </c:strCache>
            </c:strRef>
          </c:cat>
          <c:val>
            <c:numRef>
              <c:f>Income!$B$79:$D$79</c:f>
              <c:numCache>
                <c:formatCode>#,##0</c:formatCode>
                <c:ptCount val="3"/>
                <c:pt idx="0">
                  <c:v>6378.052485739261</c:v>
                </c:pt>
                <c:pt idx="1">
                  <c:v>9111.503551056086</c:v>
                </c:pt>
                <c:pt idx="2">
                  <c:v>45557.51775528044</c:v>
                </c:pt>
              </c:numCache>
            </c:numRef>
          </c:val>
        </c:ser>
        <c:ser>
          <c:idx val="0"/>
          <c:order val="7"/>
          <c:tx>
            <c:strRef>
              <c:f>Income!$A$80</c:f>
              <c:strCache>
                <c:ptCount val="1"/>
                <c:pt idx="0">
                  <c:v>Labour - public works</c:v>
                </c:pt>
              </c:strCache>
            </c:strRef>
          </c:tx>
          <c:spPr>
            <a:solidFill>
              <a:srgbClr val="953735"/>
            </a:solidFill>
            <a:ln w="3175" cmpd="sng">
              <a:solidFill>
                <a:srgbClr val="000000"/>
              </a:solidFill>
              <a:prstDash val="solid"/>
            </a:ln>
          </c:spPr>
          <c:invertIfNegative val="0"/>
          <c:cat>
            <c:strRef>
              <c:f>Income!$B$71:$D$71</c:f>
              <c:strCache>
                <c:ptCount val="3"/>
                <c:pt idx="0">
                  <c:v>Baseline: casual</c:v>
                </c:pt>
                <c:pt idx="1">
                  <c:v>Baseline: seasonal</c:v>
                </c:pt>
                <c:pt idx="2">
                  <c:v>Baseline: permanent</c:v>
                </c:pt>
              </c:strCache>
            </c:strRef>
          </c:cat>
          <c:val>
            <c:numRef>
              <c:f>Income!$B$80:$D$80</c:f>
              <c:numCache>
                <c:formatCode>#,##0</c:formatCode>
                <c:ptCount val="3"/>
                <c:pt idx="0">
                  <c:v>1952.898927776355</c:v>
                </c:pt>
                <c:pt idx="1">
                  <c:v>1952.898927776355</c:v>
                </c:pt>
                <c:pt idx="2">
                  <c:v>0.0</c:v>
                </c:pt>
              </c:numCache>
            </c:numRef>
          </c:val>
        </c:ser>
        <c:ser>
          <c:idx val="15"/>
          <c:order val="8"/>
          <c:tx>
            <c:strRef>
              <c:f>Income!$A$81</c:f>
              <c:strCache>
                <c:ptCount val="1"/>
                <c:pt idx="0">
                  <c:v>Self - employment</c:v>
                </c:pt>
              </c:strCache>
            </c:strRef>
          </c:tx>
          <c:spPr>
            <a:solidFill>
              <a:srgbClr val="D3BBD8"/>
            </a:solidFill>
            <a:ln w="3175" cmpd="sng">
              <a:solidFill>
                <a:srgbClr val="000000"/>
              </a:solidFill>
              <a:prstDash val="solid"/>
            </a:ln>
          </c:spPr>
          <c:invertIfNegative val="0"/>
          <c:cat>
            <c:strRef>
              <c:f>Income!$B$71:$D$71</c:f>
              <c:strCache>
                <c:ptCount val="3"/>
                <c:pt idx="0">
                  <c:v>Baseline: casual</c:v>
                </c:pt>
                <c:pt idx="1">
                  <c:v>Baseline: seasonal</c:v>
                </c:pt>
                <c:pt idx="2">
                  <c:v>Baseline: permanent</c:v>
                </c:pt>
              </c:strCache>
            </c:strRef>
          </c:cat>
          <c:val>
            <c:numRef>
              <c:f>Income!$B$81:$D$81</c:f>
              <c:numCache>
                <c:formatCode>#,##0</c:formatCode>
                <c:ptCount val="3"/>
                <c:pt idx="0">
                  <c:v>6833.627663292065</c:v>
                </c:pt>
                <c:pt idx="1">
                  <c:v>0.0</c:v>
                </c:pt>
                <c:pt idx="2">
                  <c:v>0.0</c:v>
                </c:pt>
              </c:numCache>
            </c:numRef>
          </c:val>
        </c:ser>
        <c:ser>
          <c:idx val="3"/>
          <c:order val="9"/>
          <c:tx>
            <c:strRef>
              <c:f>Income!$A$82</c:f>
              <c:strCache>
                <c:ptCount val="1"/>
                <c:pt idx="0">
                  <c:v>Small business/petty trading</c:v>
                </c:pt>
              </c:strCache>
            </c:strRef>
          </c:tx>
          <c:spPr>
            <a:solidFill>
              <a:srgbClr val="CC66FF"/>
            </a:solidFill>
            <a:ln w="3175" cmpd="sng">
              <a:solidFill>
                <a:srgbClr val="000000"/>
              </a:solidFill>
              <a:prstDash val="solid"/>
            </a:ln>
          </c:spPr>
          <c:invertIfNegative val="0"/>
          <c:cat>
            <c:strRef>
              <c:f>Income!$B$71:$D$71</c:f>
              <c:strCache>
                <c:ptCount val="3"/>
                <c:pt idx="0">
                  <c:v>Baseline: casual</c:v>
                </c:pt>
                <c:pt idx="1">
                  <c:v>Baseline: seasonal</c:v>
                </c:pt>
                <c:pt idx="2">
                  <c:v>Baseline: permanent</c:v>
                </c:pt>
              </c:strCache>
            </c:strRef>
          </c:cat>
          <c:val>
            <c:numRef>
              <c:f>Income!$B$82:$D$82</c:f>
              <c:numCache>
                <c:formatCode>#,##0</c:formatCode>
                <c:ptCount val="3"/>
                <c:pt idx="0">
                  <c:v>0.0</c:v>
                </c:pt>
                <c:pt idx="1">
                  <c:v>7289.20284084487</c:v>
                </c:pt>
                <c:pt idx="2">
                  <c:v>41912.916334858</c:v>
                </c:pt>
              </c:numCache>
            </c:numRef>
          </c:val>
        </c:ser>
        <c:ser>
          <c:idx val="4"/>
          <c:order val="10"/>
          <c:tx>
            <c:strRef>
              <c:f>Income!$A$83</c:f>
              <c:strCache>
                <c:ptCount val="1"/>
                <c:pt idx="0">
                  <c:v>Food transfer - official</c:v>
                </c:pt>
              </c:strCache>
            </c:strRef>
          </c:tx>
          <c:spPr>
            <a:solidFill>
              <a:srgbClr val="558ED5"/>
            </a:solidFill>
            <a:ln w="3175" cmpd="sng">
              <a:solidFill>
                <a:srgbClr val="000000"/>
              </a:solidFill>
              <a:prstDash val="solid"/>
            </a:ln>
          </c:spPr>
          <c:invertIfNegative val="0"/>
          <c:cat>
            <c:strRef>
              <c:f>Income!$B$71:$D$71</c:f>
              <c:strCache>
                <c:ptCount val="3"/>
                <c:pt idx="0">
                  <c:v>Baseline: casual</c:v>
                </c:pt>
                <c:pt idx="1">
                  <c:v>Baseline: seasonal</c:v>
                </c:pt>
                <c:pt idx="2">
                  <c:v>Baseline: permanent</c:v>
                </c:pt>
              </c:strCache>
            </c:strRef>
          </c:cat>
          <c:val>
            <c:numRef>
              <c:f>Income!$B$83:$D$83</c:f>
              <c:numCache>
                <c:formatCode>#,##0</c:formatCode>
                <c:ptCount val="3"/>
                <c:pt idx="0">
                  <c:v>1476.501772124564</c:v>
                </c:pt>
                <c:pt idx="1">
                  <c:v>1476.501772124564</c:v>
                </c:pt>
                <c:pt idx="2">
                  <c:v>0.0</c:v>
                </c:pt>
              </c:numCache>
            </c:numRef>
          </c:val>
        </c:ser>
        <c:ser>
          <c:idx val="6"/>
          <c:order val="11"/>
          <c:tx>
            <c:strRef>
              <c:f>Income!$A$84</c:f>
              <c:strCache>
                <c:ptCount val="1"/>
                <c:pt idx="0">
                  <c:v>Food transfer - gifts</c:v>
                </c:pt>
              </c:strCache>
            </c:strRef>
          </c:tx>
          <c:spPr>
            <a:solidFill>
              <a:srgbClr val="B9CDE5"/>
            </a:solidFill>
            <a:ln w="3175" cmpd="sng">
              <a:solidFill>
                <a:srgbClr val="000000"/>
              </a:solidFill>
              <a:prstDash val="solid"/>
            </a:ln>
          </c:spPr>
          <c:invertIfNegative val="0"/>
          <c:cat>
            <c:strRef>
              <c:f>Income!$B$71:$D$71</c:f>
              <c:strCache>
                <c:ptCount val="3"/>
                <c:pt idx="0">
                  <c:v>Baseline: casual</c:v>
                </c:pt>
                <c:pt idx="1">
                  <c:v>Baseline: seasonal</c:v>
                </c:pt>
                <c:pt idx="2">
                  <c:v>Baseline: permanent</c:v>
                </c:pt>
              </c:strCache>
            </c:strRef>
          </c:cat>
          <c:val>
            <c:numRef>
              <c:f>Income!$B$84:$D$84</c:f>
              <c:numCache>
                <c:formatCode>#,##0</c:formatCode>
                <c:ptCount val="3"/>
                <c:pt idx="0">
                  <c:v>0.0</c:v>
                </c:pt>
                <c:pt idx="1">
                  <c:v>0.0</c:v>
                </c:pt>
                <c:pt idx="2">
                  <c:v>0.0</c:v>
                </c:pt>
              </c:numCache>
            </c:numRef>
          </c:val>
        </c:ser>
        <c:ser>
          <c:idx val="10"/>
          <c:order val="12"/>
          <c:tx>
            <c:strRef>
              <c:f>Income!$A$85</c:f>
              <c:strCache>
                <c:ptCount val="1"/>
                <c:pt idx="0">
                  <c:v>Cash transfer - official</c:v>
                </c:pt>
              </c:strCache>
            </c:strRef>
          </c:tx>
          <c:spPr>
            <a:solidFill>
              <a:srgbClr val="A6A6A6"/>
            </a:solidFill>
            <a:ln w="3175" cmpd="sng">
              <a:solidFill>
                <a:srgbClr val="000000"/>
              </a:solidFill>
              <a:prstDash val="solid"/>
            </a:ln>
          </c:spPr>
          <c:invertIfNegative val="0"/>
          <c:cat>
            <c:strRef>
              <c:f>Income!$B$71:$D$71</c:f>
              <c:strCache>
                <c:ptCount val="3"/>
                <c:pt idx="0">
                  <c:v>Baseline: casual</c:v>
                </c:pt>
                <c:pt idx="1">
                  <c:v>Baseline: seasonal</c:v>
                </c:pt>
                <c:pt idx="2">
                  <c:v>Baseline: permanent</c:v>
                </c:pt>
              </c:strCache>
            </c:strRef>
          </c:cat>
          <c:val>
            <c:numRef>
              <c:f>Income!$B$85:$D$85</c:f>
              <c:numCache>
                <c:formatCode>#,##0</c:formatCode>
                <c:ptCount val="3"/>
                <c:pt idx="0">
                  <c:v>8200.353195950478</c:v>
                </c:pt>
                <c:pt idx="1">
                  <c:v>8200.353195950478</c:v>
                </c:pt>
                <c:pt idx="2">
                  <c:v>0.0</c:v>
                </c:pt>
              </c:numCache>
            </c:numRef>
          </c:val>
        </c:ser>
        <c:ser>
          <c:idx val="12"/>
          <c:order val="13"/>
          <c:tx>
            <c:strRef>
              <c:f>Income!$A$86</c:f>
              <c:strCache>
                <c:ptCount val="1"/>
                <c:pt idx="0">
                  <c:v>Cash transfer - gifts</c:v>
                </c:pt>
              </c:strCache>
            </c:strRef>
          </c:tx>
          <c:spPr>
            <a:solidFill>
              <a:srgbClr val="D9D9D9"/>
            </a:solidFill>
            <a:ln w="3175" cmpd="sng">
              <a:solidFill>
                <a:srgbClr val="000000"/>
              </a:solidFill>
              <a:prstDash val="solid"/>
            </a:ln>
          </c:spPr>
          <c:invertIfNegative val="0"/>
          <c:cat>
            <c:strRef>
              <c:f>Income!$B$71:$D$71</c:f>
              <c:strCache>
                <c:ptCount val="3"/>
                <c:pt idx="0">
                  <c:v>Baseline: casual</c:v>
                </c:pt>
                <c:pt idx="1">
                  <c:v>Baseline: seasonal</c:v>
                </c:pt>
                <c:pt idx="2">
                  <c:v>Baseline: permanent</c:v>
                </c:pt>
              </c:strCache>
            </c:strRef>
          </c:cat>
          <c:val>
            <c:numRef>
              <c:f>Income!$B$86:$D$86</c:f>
              <c:numCache>
                <c:formatCode>#,##0</c:formatCode>
                <c:ptCount val="3"/>
                <c:pt idx="0">
                  <c:v>0.0</c:v>
                </c:pt>
                <c:pt idx="1">
                  <c:v>0.0</c:v>
                </c:pt>
                <c:pt idx="2">
                  <c:v>0.0</c:v>
                </c:pt>
              </c:numCache>
            </c:numRef>
          </c:val>
        </c:ser>
        <c:ser>
          <c:idx val="17"/>
          <c:order val="14"/>
          <c:tx>
            <c:strRef>
              <c:f>Income!$A$87</c:f>
              <c:strCache>
                <c:ptCount val="1"/>
                <c:pt idx="0">
                  <c:v>Other</c:v>
                </c:pt>
              </c:strCache>
            </c:strRef>
          </c:tx>
          <c:spPr>
            <a:solidFill>
              <a:srgbClr val="948A54"/>
            </a:solidFill>
            <a:ln w="3175" cmpd="sng">
              <a:solidFill>
                <a:schemeClr val="tx1"/>
              </a:solidFill>
            </a:ln>
          </c:spPr>
          <c:invertIfNegative val="0"/>
          <c:cat>
            <c:strRef>
              <c:f>Income!$B$71:$D$71</c:f>
              <c:strCache>
                <c:ptCount val="3"/>
                <c:pt idx="0">
                  <c:v>Baseline: casual</c:v>
                </c:pt>
                <c:pt idx="1">
                  <c:v>Baseline: seasonal</c:v>
                </c:pt>
                <c:pt idx="2">
                  <c:v>Baseline: permanent</c:v>
                </c:pt>
              </c:strCache>
            </c:strRef>
          </c:cat>
          <c:val>
            <c:numRef>
              <c:f>Income!$B$87:$D$87</c:f>
              <c:numCache>
                <c:formatCode>#,##0</c:formatCode>
                <c:ptCount val="3"/>
                <c:pt idx="0">
                  <c:v>0.0</c:v>
                </c:pt>
                <c:pt idx="1">
                  <c:v>0.0</c:v>
                </c:pt>
                <c:pt idx="2">
                  <c:v>0.0</c:v>
                </c:pt>
              </c:numCache>
            </c:numRef>
          </c:val>
        </c:ser>
        <c:dLbls>
          <c:showLegendKey val="0"/>
          <c:showVal val="0"/>
          <c:showCatName val="0"/>
          <c:showSerName val="0"/>
          <c:showPercent val="0"/>
          <c:showBubbleSize val="0"/>
        </c:dLbls>
        <c:gapWidth val="150"/>
        <c:overlap val="100"/>
        <c:axId val="-2053763384"/>
        <c:axId val="2112133368"/>
      </c:barChart>
      <c:lineChart>
        <c:grouping val="standard"/>
        <c:varyColors val="0"/>
        <c:ser>
          <c:idx val="13"/>
          <c:order val="15"/>
          <c:tx>
            <c:strRef>
              <c:f>Income!$A$89</c:f>
              <c:strCache>
                <c:ptCount val="1"/>
                <c:pt idx="0">
                  <c:v>Food Poverty line</c:v>
                </c:pt>
              </c:strCache>
            </c:strRef>
          </c:tx>
          <c:spPr>
            <a:ln w="19050">
              <a:solidFill>
                <a:srgbClr val="DD0806"/>
              </a:solidFill>
              <a:prstDash val="solid"/>
            </a:ln>
          </c:spPr>
          <c:marker>
            <c:symbol val="none"/>
          </c:marker>
          <c:cat>
            <c:strRef>
              <c:f>Income!$B$71:$D$71</c:f>
              <c:strCache>
                <c:ptCount val="3"/>
                <c:pt idx="0">
                  <c:v>Baseline: casual</c:v>
                </c:pt>
                <c:pt idx="1">
                  <c:v>Baseline: seasonal</c:v>
                </c:pt>
                <c:pt idx="2">
                  <c:v>Baseline: permanent</c:v>
                </c:pt>
              </c:strCache>
            </c:strRef>
          </c:cat>
          <c:val>
            <c:numRef>
              <c:f>Income!$B$89:$D$89</c:f>
              <c:numCache>
                <c:formatCode>#,##0</c:formatCode>
                <c:ptCount val="3"/>
                <c:pt idx="0">
                  <c:v>27031.5769335823</c:v>
                </c:pt>
                <c:pt idx="1">
                  <c:v>27031.5769335823</c:v>
                </c:pt>
                <c:pt idx="2">
                  <c:v>27031.5769335823</c:v>
                </c:pt>
              </c:numCache>
            </c:numRef>
          </c:val>
          <c:smooth val="0"/>
        </c:ser>
        <c:ser>
          <c:idx val="14"/>
          <c:order val="16"/>
          <c:tx>
            <c:strRef>
              <c:f>Income!$A$90</c:f>
              <c:strCache>
                <c:ptCount val="1"/>
                <c:pt idx="0">
                  <c:v>Lower Bound Poverty line</c:v>
                </c:pt>
              </c:strCache>
            </c:strRef>
          </c:tx>
          <c:spPr>
            <a:ln w="22225">
              <a:solidFill>
                <a:srgbClr val="FF0000"/>
              </a:solidFill>
              <a:prstDash val="dash"/>
            </a:ln>
          </c:spPr>
          <c:marker>
            <c:symbol val="none"/>
          </c:marker>
          <c:cat>
            <c:strRef>
              <c:f>Income!$B$71:$D$71</c:f>
              <c:strCache>
                <c:ptCount val="3"/>
                <c:pt idx="0">
                  <c:v>Baseline: casual</c:v>
                </c:pt>
                <c:pt idx="1">
                  <c:v>Baseline: seasonal</c:v>
                </c:pt>
                <c:pt idx="2">
                  <c:v>Baseline: permanent</c:v>
                </c:pt>
              </c:strCache>
            </c:strRef>
          </c:cat>
          <c:val>
            <c:numRef>
              <c:f>Income!$B$90:$D$90</c:f>
              <c:numCache>
                <c:formatCode>#,##0</c:formatCode>
                <c:ptCount val="3"/>
                <c:pt idx="0">
                  <c:v>36222.99026691563</c:v>
                </c:pt>
                <c:pt idx="1">
                  <c:v>36222.99026691564</c:v>
                </c:pt>
                <c:pt idx="2">
                  <c:v>36222.99026691564</c:v>
                </c:pt>
              </c:numCache>
            </c:numRef>
          </c:val>
          <c:smooth val="0"/>
        </c:ser>
        <c:ser>
          <c:idx val="16"/>
          <c:order val="17"/>
          <c:tx>
            <c:strRef>
              <c:f>Income!$A$91</c:f>
              <c:strCache>
                <c:ptCount val="1"/>
                <c:pt idx="0">
                  <c:v>Upper Bound Poverty line</c:v>
                </c:pt>
              </c:strCache>
            </c:strRef>
          </c:tx>
          <c:spPr>
            <a:ln w="22225">
              <a:solidFill>
                <a:srgbClr val="723F95"/>
              </a:solidFill>
              <a:prstDash val="dash"/>
            </a:ln>
          </c:spPr>
          <c:marker>
            <c:symbol val="none"/>
          </c:marker>
          <c:cat>
            <c:strRef>
              <c:f>Income!$B$71:$D$71</c:f>
              <c:strCache>
                <c:ptCount val="3"/>
                <c:pt idx="0">
                  <c:v>Baseline: casual</c:v>
                </c:pt>
                <c:pt idx="1">
                  <c:v>Baseline: seasonal</c:v>
                </c:pt>
                <c:pt idx="2">
                  <c:v>Baseline: permanent</c:v>
                </c:pt>
              </c:strCache>
            </c:strRef>
          </c:cat>
          <c:val>
            <c:numRef>
              <c:f>Income!$B$91:$D$91</c:f>
              <c:numCache>
                <c:formatCode>#,##0</c:formatCode>
                <c:ptCount val="3"/>
                <c:pt idx="0">
                  <c:v>52591.95026691564</c:v>
                </c:pt>
                <c:pt idx="1">
                  <c:v>52591.95026691564</c:v>
                </c:pt>
                <c:pt idx="2">
                  <c:v>52591.95026691564</c:v>
                </c:pt>
              </c:numCache>
            </c:numRef>
          </c:val>
          <c:smooth val="0"/>
        </c:ser>
        <c:dLbls>
          <c:showLegendKey val="0"/>
          <c:showVal val="0"/>
          <c:showCatName val="0"/>
          <c:showSerName val="0"/>
          <c:showPercent val="0"/>
          <c:showBubbleSize val="0"/>
        </c:dLbls>
        <c:marker val="1"/>
        <c:smooth val="0"/>
        <c:axId val="-2053763384"/>
        <c:axId val="2112133368"/>
      </c:lineChart>
      <c:catAx>
        <c:axId val="-2053763384"/>
        <c:scaling>
          <c:orientation val="minMax"/>
        </c:scaling>
        <c:delete val="0"/>
        <c:axPos val="b"/>
        <c:numFmt formatCode="General" sourceLinked="1"/>
        <c:majorTickMark val="out"/>
        <c:minorTickMark val="none"/>
        <c:tickLblPos val="nextTo"/>
        <c:spPr>
          <a:ln w="6350" cmpd="sng">
            <a:solidFill>
              <a:srgbClr val="000000"/>
            </a:solidFill>
            <a:prstDash val="solid"/>
          </a:ln>
        </c:spPr>
        <c:txPr>
          <a:bodyPr rot="0" vert="horz"/>
          <a:lstStyle/>
          <a:p>
            <a:pPr>
              <a:defRPr sz="800" b="0" i="0" u="none" strike="noStrike" baseline="0">
                <a:solidFill>
                  <a:srgbClr val="000000"/>
                </a:solidFill>
                <a:latin typeface="Helvetica Light"/>
                <a:ea typeface="Arial"/>
                <a:cs typeface="Helvetica Light"/>
              </a:defRPr>
            </a:pPr>
            <a:endParaRPr lang="en-US"/>
          </a:p>
        </c:txPr>
        <c:crossAx val="2112133368"/>
        <c:crosses val="autoZero"/>
        <c:auto val="1"/>
        <c:lblAlgn val="ctr"/>
        <c:lblOffset val="100"/>
        <c:tickLblSkip val="1"/>
        <c:tickMarkSkip val="1"/>
        <c:noMultiLvlLbl val="0"/>
      </c:catAx>
      <c:valAx>
        <c:axId val="2112133368"/>
        <c:scaling>
          <c:orientation val="minMax"/>
        </c:scaling>
        <c:delete val="0"/>
        <c:axPos val="l"/>
        <c:majorGridlines>
          <c:spPr>
            <a:ln w="3175">
              <a:solidFill>
                <a:srgbClr val="000000"/>
              </a:solidFill>
              <a:prstDash val="solid"/>
            </a:ln>
          </c:spPr>
        </c:majorGridlines>
        <c:title>
          <c:tx>
            <c:rich>
              <a:bodyPr/>
              <a:lstStyle/>
              <a:p>
                <a:pPr>
                  <a:defRPr sz="800" b="0" i="0" u="none" strike="noStrike" baseline="0">
                    <a:solidFill>
                      <a:srgbClr val="000000"/>
                    </a:solidFill>
                    <a:latin typeface="Helvetica Light"/>
                    <a:ea typeface="Arial"/>
                    <a:cs typeface="Helvetica Light"/>
                  </a:defRPr>
                </a:pPr>
                <a:r>
                  <a:rPr lang="en-US" sz="800" b="0" i="0">
                    <a:latin typeface="Helvetica Light"/>
                    <a:cs typeface="Helvetica Light"/>
                  </a:rPr>
                  <a:t> Annual total income (ZAR)</a:t>
                </a:r>
              </a:p>
            </c:rich>
          </c:tx>
          <c:layout>
            <c:manualLayout>
              <c:xMode val="edge"/>
              <c:yMode val="edge"/>
              <c:x val="0.0113379412094873"/>
              <c:y val="0.285000501529665"/>
            </c:manualLayout>
          </c:layout>
          <c:overlay val="0"/>
          <c:spPr>
            <a:noFill/>
            <a:ln w="25400">
              <a:noFill/>
            </a:ln>
          </c:spPr>
        </c:title>
        <c:numFmt formatCode="#,##0" sourceLinked="0"/>
        <c:majorTickMark val="out"/>
        <c:minorTickMark val="none"/>
        <c:tickLblPos val="nextTo"/>
        <c:spPr>
          <a:ln w="6350" cmpd="sng">
            <a:solidFill>
              <a:schemeClr val="tx1"/>
            </a:solidFill>
            <a:prstDash val="solid"/>
          </a:ln>
        </c:spPr>
        <c:txPr>
          <a:bodyPr rot="0" vert="horz"/>
          <a:lstStyle/>
          <a:p>
            <a:pPr>
              <a:defRPr sz="800" b="0" i="0" u="none" strike="noStrike" baseline="0">
                <a:solidFill>
                  <a:srgbClr val="000000"/>
                </a:solidFill>
                <a:latin typeface="Helvetica Light"/>
                <a:ea typeface="Arial"/>
                <a:cs typeface="Helvetica Light"/>
              </a:defRPr>
            </a:pPr>
            <a:endParaRPr lang="en-US"/>
          </a:p>
        </c:txPr>
        <c:crossAx val="-2053763384"/>
        <c:crosses val="autoZero"/>
        <c:crossBetween val="between"/>
      </c:valAx>
      <c:spPr>
        <a:solidFill>
          <a:srgbClr val="FFFFFF"/>
        </a:solidFill>
        <a:ln w="3175">
          <a:solidFill>
            <a:srgbClr val="000000"/>
          </a:solidFill>
          <a:prstDash val="solid"/>
        </a:ln>
      </c:spPr>
    </c:plotArea>
    <c:legend>
      <c:legendPos val="r"/>
      <c:layout>
        <c:manualLayout>
          <c:xMode val="edge"/>
          <c:yMode val="edge"/>
          <c:x val="0.686354859919496"/>
          <c:y val="0.0382165605095541"/>
          <c:w val="0.278513719389964"/>
          <c:h val="0.780701794543124"/>
        </c:manualLayout>
      </c:layout>
      <c:overlay val="0"/>
      <c:spPr>
        <a:noFill/>
        <a:ln w="3175" cmpd="sng">
          <a:noFill/>
        </a:ln>
      </c:spPr>
      <c:txPr>
        <a:bodyPr/>
        <a:lstStyle/>
        <a:p>
          <a:pPr>
            <a:defRPr sz="700" b="0" i="0" u="none" strike="noStrike" baseline="0">
              <a:solidFill>
                <a:srgbClr val="000000"/>
              </a:solidFill>
              <a:latin typeface="Helvetica Light"/>
              <a:ea typeface="Calibri"/>
              <a:cs typeface="Helvetica Light"/>
            </a:defRPr>
          </a:pPr>
          <a:endParaRPr lang="en-US"/>
        </a:p>
      </c:txPr>
    </c:legend>
    <c:plotVisOnly val="1"/>
    <c:dispBlanksAs val="gap"/>
    <c:showDLblsOverMax val="0"/>
  </c:chart>
  <c:spPr>
    <a:solidFill>
      <a:srgbClr val="FFFFFF"/>
    </a:solidFill>
    <a:ln w="3175" cmpd="sng">
      <a:solidFill>
        <a:schemeClr val="tx1"/>
      </a:solidFill>
    </a:ln>
  </c:spPr>
  <c:txPr>
    <a:bodyPr/>
    <a:lstStyle/>
    <a:p>
      <a:pPr>
        <a:defRPr sz="575" b="0" i="0" u="none" strike="noStrike" baseline="0">
          <a:solidFill>
            <a:srgbClr val="000000"/>
          </a:solidFill>
          <a:latin typeface="Arial"/>
          <a:ea typeface="Arial"/>
          <a:cs typeface="Arial"/>
        </a:defRPr>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sz="1400" b="0" i="0">
                <a:latin typeface="Helvetica Light"/>
                <a:cs typeface="Helvetica Light"/>
              </a:defRPr>
            </a:pPr>
            <a:r>
              <a:rPr lang="en-US" sz="1400" b="0" i="0">
                <a:latin typeface="Helvetica Light"/>
                <a:cs typeface="Helvetica Light"/>
              </a:rPr>
              <a:t>ZA Urban Poor (excl Q5) - Baseline Total Income</a:t>
            </a:r>
          </a:p>
        </c:rich>
      </c:tx>
      <c:layout>
        <c:manualLayout>
          <c:xMode val="edge"/>
          <c:yMode val="edge"/>
          <c:x val="0.156690347515115"/>
          <c:y val="0.0348163870820495"/>
        </c:manualLayout>
      </c:layout>
      <c:overlay val="0"/>
      <c:spPr>
        <a:solidFill>
          <a:srgbClr val="FFFFFF"/>
        </a:solidFill>
        <a:ln w="3175" cmpd="sng">
          <a:solidFill>
            <a:srgbClr val="000000"/>
          </a:solidFill>
        </a:ln>
      </c:spPr>
    </c:title>
    <c:autoTitleDeleted val="0"/>
    <c:plotArea>
      <c:layout>
        <c:manualLayout>
          <c:layoutTarget val="inner"/>
          <c:xMode val="edge"/>
          <c:yMode val="edge"/>
          <c:x val="0.120297191111981"/>
          <c:y val="0.110101791623873"/>
          <c:w val="0.568554963238291"/>
          <c:h val="0.834148807486021"/>
        </c:manualLayout>
      </c:layout>
      <c:barChart>
        <c:barDir val="col"/>
        <c:grouping val="stacked"/>
        <c:varyColors val="0"/>
        <c:ser>
          <c:idx val="1"/>
          <c:order val="0"/>
          <c:tx>
            <c:strRef>
              <c:f>Income!$A$72</c:f>
              <c:strCache>
                <c:ptCount val="1"/>
                <c:pt idx="0">
                  <c:v>Own crops Consumed</c:v>
                </c:pt>
              </c:strCache>
            </c:strRef>
          </c:tx>
          <c:spPr>
            <a:solidFill>
              <a:srgbClr val="008000"/>
            </a:solidFill>
            <a:ln w="3175" cmpd="sng">
              <a:solidFill>
                <a:srgbClr val="000000"/>
              </a:solidFill>
              <a:prstDash val="solid"/>
            </a:ln>
          </c:spPr>
          <c:invertIfNegative val="0"/>
          <c:cat>
            <c:strRef>
              <c:f>Income!$B$71:$E$71</c:f>
              <c:strCache>
                <c:ptCount val="4"/>
                <c:pt idx="0">
                  <c:v>Baseline:Quintile1</c:v>
                </c:pt>
                <c:pt idx="1">
                  <c:v>Quintile 2</c:v>
                </c:pt>
                <c:pt idx="2">
                  <c:v>Quintile 3</c:v>
                </c:pt>
                <c:pt idx="3">
                  <c:v>Quintile 4</c:v>
                </c:pt>
              </c:strCache>
            </c:strRef>
          </c:cat>
          <c:val>
            <c:numRef>
              <c:f>Income!$B$72:$E$72</c:f>
              <c:numCache>
                <c:formatCode>#,##0</c:formatCode>
                <c:ptCount val="4"/>
                <c:pt idx="0">
                  <c:v>0.0</c:v>
                </c:pt>
                <c:pt idx="1">
                  <c:v>0.0</c:v>
                </c:pt>
                <c:pt idx="2">
                  <c:v>0.0</c:v>
                </c:pt>
                <c:pt idx="3">
                  <c:v>0.0</c:v>
                </c:pt>
              </c:numCache>
            </c:numRef>
          </c:val>
        </c:ser>
        <c:ser>
          <c:idx val="2"/>
          <c:order val="1"/>
          <c:tx>
            <c:strRef>
              <c:f>Income!$A$73</c:f>
              <c:strCache>
                <c:ptCount val="1"/>
                <c:pt idx="0">
                  <c:v>Own crops sold</c:v>
                </c:pt>
              </c:strCache>
            </c:strRef>
          </c:tx>
          <c:spPr>
            <a:solidFill>
              <a:srgbClr val="C3D69B"/>
            </a:solidFill>
            <a:ln w="3175" cmpd="sng">
              <a:solidFill>
                <a:srgbClr val="000000"/>
              </a:solidFill>
              <a:prstDash val="solid"/>
            </a:ln>
          </c:spPr>
          <c:invertIfNegative val="0"/>
          <c:cat>
            <c:strRef>
              <c:f>Income!$B$71:$E$71</c:f>
              <c:strCache>
                <c:ptCount val="4"/>
                <c:pt idx="0">
                  <c:v>Baseline:Quintile1</c:v>
                </c:pt>
                <c:pt idx="1">
                  <c:v>Quintile 2</c:v>
                </c:pt>
                <c:pt idx="2">
                  <c:v>Quintile 3</c:v>
                </c:pt>
                <c:pt idx="3">
                  <c:v>Quintile 4</c:v>
                </c:pt>
              </c:strCache>
            </c:strRef>
          </c:cat>
          <c:val>
            <c:numRef>
              <c:f>Income!$B$73:$E$73</c:f>
              <c:numCache>
                <c:formatCode>#,##0</c:formatCode>
                <c:ptCount val="4"/>
                <c:pt idx="0">
                  <c:v>0.0</c:v>
                </c:pt>
                <c:pt idx="1">
                  <c:v>0.0</c:v>
                </c:pt>
                <c:pt idx="2">
                  <c:v>0.0</c:v>
                </c:pt>
                <c:pt idx="3">
                  <c:v>0.0</c:v>
                </c:pt>
              </c:numCache>
            </c:numRef>
          </c:val>
        </c:ser>
        <c:ser>
          <c:idx val="5"/>
          <c:order val="2"/>
          <c:tx>
            <c:strRef>
              <c:f>Income!$A$74</c:f>
              <c:strCache>
                <c:ptCount val="1"/>
                <c:pt idx="0">
                  <c:v>Animal products consumed</c:v>
                </c:pt>
              </c:strCache>
            </c:strRef>
          </c:tx>
          <c:spPr>
            <a:solidFill>
              <a:srgbClr val="FFFFFF"/>
            </a:solidFill>
            <a:ln w="3175" cmpd="sng">
              <a:solidFill>
                <a:srgbClr val="000000"/>
              </a:solidFill>
              <a:prstDash val="solid"/>
            </a:ln>
          </c:spPr>
          <c:invertIfNegative val="0"/>
          <c:cat>
            <c:strRef>
              <c:f>Income!$B$71:$E$71</c:f>
              <c:strCache>
                <c:ptCount val="4"/>
                <c:pt idx="0">
                  <c:v>Baseline:Quintile1</c:v>
                </c:pt>
                <c:pt idx="1">
                  <c:v>Quintile 2</c:v>
                </c:pt>
                <c:pt idx="2">
                  <c:v>Quintile 3</c:v>
                </c:pt>
                <c:pt idx="3">
                  <c:v>Quintile 4</c:v>
                </c:pt>
              </c:strCache>
            </c:strRef>
          </c:cat>
          <c:val>
            <c:numRef>
              <c:f>Income!$B$74:$E$74</c:f>
              <c:numCache>
                <c:formatCode>#,##0</c:formatCode>
                <c:ptCount val="4"/>
                <c:pt idx="0">
                  <c:v>0.0</c:v>
                </c:pt>
                <c:pt idx="1">
                  <c:v>0.0</c:v>
                </c:pt>
                <c:pt idx="2">
                  <c:v>0.0</c:v>
                </c:pt>
                <c:pt idx="3">
                  <c:v>0.0</c:v>
                </c:pt>
              </c:numCache>
            </c:numRef>
          </c:val>
        </c:ser>
        <c:ser>
          <c:idx val="7"/>
          <c:order val="3"/>
          <c:tx>
            <c:strRef>
              <c:f>Income!$A$76</c:f>
              <c:strCache>
                <c:ptCount val="1"/>
                <c:pt idx="0">
                  <c:v>Animals sold</c:v>
                </c:pt>
              </c:strCache>
            </c:strRef>
          </c:tx>
          <c:spPr>
            <a:solidFill>
              <a:srgbClr val="FAC090"/>
            </a:solidFill>
            <a:ln w="3175" cmpd="sng">
              <a:solidFill>
                <a:srgbClr val="000000"/>
              </a:solidFill>
              <a:prstDash val="solid"/>
            </a:ln>
          </c:spPr>
          <c:invertIfNegative val="0"/>
          <c:cat>
            <c:strRef>
              <c:f>Income!$B$71:$E$71</c:f>
              <c:strCache>
                <c:ptCount val="4"/>
                <c:pt idx="0">
                  <c:v>Baseline:Quintile1</c:v>
                </c:pt>
                <c:pt idx="1">
                  <c:v>Quintile 2</c:v>
                </c:pt>
                <c:pt idx="2">
                  <c:v>Quintile 3</c:v>
                </c:pt>
                <c:pt idx="3">
                  <c:v>Quintile 4</c:v>
                </c:pt>
              </c:strCache>
            </c:strRef>
          </c:cat>
          <c:val>
            <c:numRef>
              <c:f>Income!$B$76:$E$76</c:f>
              <c:numCache>
                <c:formatCode>#,##0</c:formatCode>
                <c:ptCount val="4"/>
                <c:pt idx="0">
                  <c:v>0.0</c:v>
                </c:pt>
                <c:pt idx="1">
                  <c:v>0.0</c:v>
                </c:pt>
                <c:pt idx="2">
                  <c:v>0.0</c:v>
                </c:pt>
                <c:pt idx="3">
                  <c:v>0.0</c:v>
                </c:pt>
              </c:numCache>
            </c:numRef>
          </c:val>
        </c:ser>
        <c:ser>
          <c:idx val="8"/>
          <c:order val="4"/>
          <c:tx>
            <c:strRef>
              <c:f>Income!$A$77</c:f>
              <c:strCache>
                <c:ptCount val="1"/>
                <c:pt idx="0">
                  <c:v>Wild foods consumed and sold</c:v>
                </c:pt>
              </c:strCache>
            </c:strRef>
          </c:tx>
          <c:spPr>
            <a:solidFill>
              <a:srgbClr val="B3A2C7"/>
            </a:solidFill>
            <a:ln w="3175" cmpd="sng">
              <a:solidFill>
                <a:srgbClr val="000000"/>
              </a:solidFill>
              <a:prstDash val="solid"/>
            </a:ln>
          </c:spPr>
          <c:invertIfNegative val="0"/>
          <c:cat>
            <c:strRef>
              <c:f>Income!$B$71:$E$71</c:f>
              <c:strCache>
                <c:ptCount val="4"/>
                <c:pt idx="0">
                  <c:v>Baseline:Quintile1</c:v>
                </c:pt>
                <c:pt idx="1">
                  <c:v>Quintile 2</c:v>
                </c:pt>
                <c:pt idx="2">
                  <c:v>Quintile 3</c:v>
                </c:pt>
                <c:pt idx="3">
                  <c:v>Quintile 4</c:v>
                </c:pt>
              </c:strCache>
            </c:strRef>
          </c:cat>
          <c:val>
            <c:numRef>
              <c:f>Income!$B$77:$E$77</c:f>
              <c:numCache>
                <c:formatCode>#,##0</c:formatCode>
                <c:ptCount val="4"/>
                <c:pt idx="0">
                  <c:v>0.0</c:v>
                </c:pt>
                <c:pt idx="1">
                  <c:v>0.0</c:v>
                </c:pt>
                <c:pt idx="2">
                  <c:v>0.0</c:v>
                </c:pt>
                <c:pt idx="3">
                  <c:v>0.0</c:v>
                </c:pt>
              </c:numCache>
            </c:numRef>
          </c:val>
        </c:ser>
        <c:ser>
          <c:idx val="9"/>
          <c:order val="5"/>
          <c:tx>
            <c:strRef>
              <c:f>Income!$A$78</c:f>
              <c:strCache>
                <c:ptCount val="1"/>
                <c:pt idx="0">
                  <c:v>Labour - casual</c:v>
                </c:pt>
              </c:strCache>
            </c:strRef>
          </c:tx>
          <c:spPr>
            <a:solidFill>
              <a:srgbClr val="D99694"/>
            </a:solidFill>
            <a:ln w="3175" cmpd="sng">
              <a:solidFill>
                <a:srgbClr val="000000"/>
              </a:solidFill>
              <a:prstDash val="solid"/>
            </a:ln>
          </c:spPr>
          <c:invertIfNegative val="0"/>
          <c:cat>
            <c:strRef>
              <c:f>Income!$B$71:$E$71</c:f>
              <c:strCache>
                <c:ptCount val="4"/>
                <c:pt idx="0">
                  <c:v>Baseline:Quintile1</c:v>
                </c:pt>
                <c:pt idx="1">
                  <c:v>Quintile 2</c:v>
                </c:pt>
                <c:pt idx="2">
                  <c:v>Quintile 3</c:v>
                </c:pt>
                <c:pt idx="3">
                  <c:v>Quintile 4</c:v>
                </c:pt>
              </c:strCache>
            </c:strRef>
          </c:cat>
          <c:val>
            <c:numRef>
              <c:f>Income!$B$78:$E$78</c:f>
              <c:numCache>
                <c:formatCode>#,##0</c:formatCode>
                <c:ptCount val="4"/>
                <c:pt idx="0">
                  <c:v>6044.226914249946</c:v>
                </c:pt>
                <c:pt idx="1">
                  <c:v>14145.29522618495</c:v>
                </c:pt>
                <c:pt idx="2">
                  <c:v>20839.05100286175</c:v>
                </c:pt>
                <c:pt idx="3">
                  <c:v>29770.07286123108</c:v>
                </c:pt>
              </c:numCache>
            </c:numRef>
          </c:val>
        </c:ser>
        <c:ser>
          <c:idx val="11"/>
          <c:order val="6"/>
          <c:tx>
            <c:strRef>
              <c:f>Income!$A$79</c:f>
              <c:strCache>
                <c:ptCount val="1"/>
                <c:pt idx="0">
                  <c:v>Labour - formal emp</c:v>
                </c:pt>
              </c:strCache>
            </c:strRef>
          </c:tx>
          <c:spPr>
            <a:solidFill>
              <a:srgbClr val="C0504D">
                <a:alpha val="97255"/>
              </a:srgbClr>
            </a:solidFill>
            <a:ln w="3175" cmpd="sng">
              <a:solidFill>
                <a:srgbClr val="000000"/>
              </a:solidFill>
              <a:prstDash val="solid"/>
            </a:ln>
          </c:spPr>
          <c:invertIfNegative val="0"/>
          <c:cat>
            <c:strRef>
              <c:f>Income!$B$71:$E$71</c:f>
              <c:strCache>
                <c:ptCount val="4"/>
                <c:pt idx="0">
                  <c:v>Baseline:Quintile1</c:v>
                </c:pt>
                <c:pt idx="1">
                  <c:v>Quintile 2</c:v>
                </c:pt>
                <c:pt idx="2">
                  <c:v>Quintile 3</c:v>
                </c:pt>
                <c:pt idx="3">
                  <c:v>Quintile 4</c:v>
                </c:pt>
              </c:strCache>
            </c:strRef>
          </c:cat>
          <c:val>
            <c:numRef>
              <c:f>Income!$B$79:$E$79</c:f>
              <c:numCache>
                <c:formatCode>#,##0</c:formatCode>
                <c:ptCount val="4"/>
                <c:pt idx="0">
                  <c:v>0.0</c:v>
                </c:pt>
                <c:pt idx="1">
                  <c:v>0.0</c:v>
                </c:pt>
                <c:pt idx="2">
                  <c:v>13531.85130055958</c:v>
                </c:pt>
                <c:pt idx="3">
                  <c:v>34731.75167143626</c:v>
                </c:pt>
              </c:numCache>
            </c:numRef>
          </c:val>
        </c:ser>
        <c:ser>
          <c:idx val="0"/>
          <c:order val="7"/>
          <c:tx>
            <c:strRef>
              <c:f>Income!$A$80</c:f>
              <c:strCache>
                <c:ptCount val="1"/>
                <c:pt idx="0">
                  <c:v>Labour - public works</c:v>
                </c:pt>
              </c:strCache>
            </c:strRef>
          </c:tx>
          <c:spPr>
            <a:solidFill>
              <a:srgbClr val="953735"/>
            </a:solidFill>
            <a:ln w="3175" cmpd="sng">
              <a:solidFill>
                <a:srgbClr val="000000"/>
              </a:solidFill>
              <a:prstDash val="solid"/>
            </a:ln>
          </c:spPr>
          <c:invertIfNegative val="0"/>
          <c:cat>
            <c:strRef>
              <c:f>Income!$B$71:$E$71</c:f>
              <c:strCache>
                <c:ptCount val="4"/>
                <c:pt idx="0">
                  <c:v>Baseline:Quintile1</c:v>
                </c:pt>
                <c:pt idx="1">
                  <c:v>Quintile 2</c:v>
                </c:pt>
                <c:pt idx="2">
                  <c:v>Quintile 3</c:v>
                </c:pt>
                <c:pt idx="3">
                  <c:v>Quintile 4</c:v>
                </c:pt>
              </c:strCache>
            </c:strRef>
          </c:cat>
          <c:val>
            <c:numRef>
              <c:f>Income!$B$80:$E$80</c:f>
              <c:numCache>
                <c:formatCode>#,##0</c:formatCode>
                <c:ptCount val="4"/>
                <c:pt idx="0">
                  <c:v>0.0</c:v>
                </c:pt>
                <c:pt idx="1">
                  <c:v>0.0</c:v>
                </c:pt>
                <c:pt idx="2">
                  <c:v>0.0</c:v>
                </c:pt>
                <c:pt idx="3">
                  <c:v>0.0</c:v>
                </c:pt>
              </c:numCache>
            </c:numRef>
          </c:val>
        </c:ser>
        <c:ser>
          <c:idx val="15"/>
          <c:order val="8"/>
          <c:tx>
            <c:strRef>
              <c:f>Income!$A$81</c:f>
              <c:strCache>
                <c:ptCount val="1"/>
                <c:pt idx="0">
                  <c:v>Self - employment</c:v>
                </c:pt>
              </c:strCache>
            </c:strRef>
          </c:tx>
          <c:spPr>
            <a:solidFill>
              <a:srgbClr val="D3BBD8"/>
            </a:solidFill>
            <a:ln w="3175" cmpd="sng">
              <a:solidFill>
                <a:srgbClr val="000000"/>
              </a:solidFill>
              <a:prstDash val="solid"/>
            </a:ln>
          </c:spPr>
          <c:invertIfNegative val="0"/>
          <c:cat>
            <c:strRef>
              <c:f>Income!$B$71:$E$71</c:f>
              <c:strCache>
                <c:ptCount val="4"/>
                <c:pt idx="0">
                  <c:v>Baseline:Quintile1</c:v>
                </c:pt>
                <c:pt idx="1">
                  <c:v>Quintile 2</c:v>
                </c:pt>
                <c:pt idx="2">
                  <c:v>Quintile 3</c:v>
                </c:pt>
                <c:pt idx="3">
                  <c:v>Quintile 4</c:v>
                </c:pt>
              </c:strCache>
            </c:strRef>
          </c:cat>
          <c:val>
            <c:numRef>
              <c:f>Income!$B$81:$E$81</c:f>
              <c:numCache>
                <c:formatCode>#,##0</c:formatCode>
                <c:ptCount val="4"/>
                <c:pt idx="0">
                  <c:v>3518.281338145492</c:v>
                </c:pt>
                <c:pt idx="1">
                  <c:v>8209.32312233948</c:v>
                </c:pt>
                <c:pt idx="2">
                  <c:v>10554.84401443647</c:v>
                </c:pt>
                <c:pt idx="3">
                  <c:v>14289.63497339092</c:v>
                </c:pt>
              </c:numCache>
            </c:numRef>
          </c:val>
        </c:ser>
        <c:ser>
          <c:idx val="3"/>
          <c:order val="9"/>
          <c:tx>
            <c:strRef>
              <c:f>Income!$A$82</c:f>
              <c:strCache>
                <c:ptCount val="1"/>
                <c:pt idx="0">
                  <c:v>Small business/petty trading</c:v>
                </c:pt>
              </c:strCache>
            </c:strRef>
          </c:tx>
          <c:spPr>
            <a:solidFill>
              <a:srgbClr val="CC66FF"/>
            </a:solidFill>
            <a:ln w="3175" cmpd="sng">
              <a:solidFill>
                <a:srgbClr val="000000"/>
              </a:solidFill>
              <a:prstDash val="solid"/>
            </a:ln>
          </c:spPr>
          <c:invertIfNegative val="0"/>
          <c:cat>
            <c:strRef>
              <c:f>Income!$B$71:$E$71</c:f>
              <c:strCache>
                <c:ptCount val="4"/>
                <c:pt idx="0">
                  <c:v>Baseline:Quintile1</c:v>
                </c:pt>
                <c:pt idx="1">
                  <c:v>Quintile 2</c:v>
                </c:pt>
                <c:pt idx="2">
                  <c:v>Quintile 3</c:v>
                </c:pt>
                <c:pt idx="3">
                  <c:v>Quintile 4</c:v>
                </c:pt>
              </c:strCache>
            </c:strRef>
          </c:cat>
          <c:val>
            <c:numRef>
              <c:f>Income!$B$82:$E$82</c:f>
              <c:numCache>
                <c:formatCode>#,##0</c:formatCode>
                <c:ptCount val="4"/>
                <c:pt idx="0">
                  <c:v>0.0</c:v>
                </c:pt>
                <c:pt idx="1">
                  <c:v>4239.980074175336</c:v>
                </c:pt>
                <c:pt idx="2">
                  <c:v>7036.562676290982</c:v>
                </c:pt>
                <c:pt idx="3">
                  <c:v>8931.021858369324</c:v>
                </c:pt>
              </c:numCache>
            </c:numRef>
          </c:val>
        </c:ser>
        <c:ser>
          <c:idx val="4"/>
          <c:order val="10"/>
          <c:tx>
            <c:strRef>
              <c:f>Income!$A$83</c:f>
              <c:strCache>
                <c:ptCount val="1"/>
                <c:pt idx="0">
                  <c:v>Food transfer - official</c:v>
                </c:pt>
              </c:strCache>
            </c:strRef>
          </c:tx>
          <c:spPr>
            <a:solidFill>
              <a:srgbClr val="558ED5"/>
            </a:solidFill>
            <a:ln w="3175" cmpd="sng">
              <a:solidFill>
                <a:srgbClr val="000000"/>
              </a:solidFill>
              <a:prstDash val="solid"/>
            </a:ln>
          </c:spPr>
          <c:invertIfNegative val="0"/>
          <c:cat>
            <c:strRef>
              <c:f>Income!$B$71:$E$71</c:f>
              <c:strCache>
                <c:ptCount val="4"/>
                <c:pt idx="0">
                  <c:v>Baseline:Quintile1</c:v>
                </c:pt>
                <c:pt idx="1">
                  <c:v>Quintile 2</c:v>
                </c:pt>
                <c:pt idx="2">
                  <c:v>Quintile 3</c:v>
                </c:pt>
                <c:pt idx="3">
                  <c:v>Quintile 4</c:v>
                </c:pt>
              </c:strCache>
            </c:strRef>
          </c:cat>
          <c:val>
            <c:numRef>
              <c:f>Income!$B$83:$E$83</c:f>
              <c:numCache>
                <c:formatCode>#,##0</c:formatCode>
                <c:ptCount val="4"/>
                <c:pt idx="0">
                  <c:v>1220.998996116473</c:v>
                </c:pt>
                <c:pt idx="1">
                  <c:v>1220.998996116473</c:v>
                </c:pt>
                <c:pt idx="2">
                  <c:v>1220.998996116472</c:v>
                </c:pt>
                <c:pt idx="3">
                  <c:v>1220.998996116473</c:v>
                </c:pt>
              </c:numCache>
            </c:numRef>
          </c:val>
        </c:ser>
        <c:ser>
          <c:idx val="6"/>
          <c:order val="11"/>
          <c:tx>
            <c:strRef>
              <c:f>Income!$A$84</c:f>
              <c:strCache>
                <c:ptCount val="1"/>
                <c:pt idx="0">
                  <c:v>Food transfer - gifts</c:v>
                </c:pt>
              </c:strCache>
            </c:strRef>
          </c:tx>
          <c:spPr>
            <a:solidFill>
              <a:srgbClr val="B9CDE5"/>
            </a:solidFill>
            <a:ln w="3175" cmpd="sng">
              <a:solidFill>
                <a:srgbClr val="000000"/>
              </a:solidFill>
              <a:prstDash val="solid"/>
            </a:ln>
          </c:spPr>
          <c:invertIfNegative val="0"/>
          <c:cat>
            <c:strRef>
              <c:f>Income!$B$71:$E$71</c:f>
              <c:strCache>
                <c:ptCount val="4"/>
                <c:pt idx="0">
                  <c:v>Baseline:Quintile1</c:v>
                </c:pt>
                <c:pt idx="1">
                  <c:v>Quintile 2</c:v>
                </c:pt>
                <c:pt idx="2">
                  <c:v>Quintile 3</c:v>
                </c:pt>
                <c:pt idx="3">
                  <c:v>Quintile 4</c:v>
                </c:pt>
              </c:strCache>
            </c:strRef>
          </c:cat>
          <c:val>
            <c:numRef>
              <c:f>Income!$B$84:$E$84</c:f>
              <c:numCache>
                <c:formatCode>#,##0</c:formatCode>
                <c:ptCount val="4"/>
                <c:pt idx="0">
                  <c:v>0.0</c:v>
                </c:pt>
                <c:pt idx="1">
                  <c:v>0.0</c:v>
                </c:pt>
                <c:pt idx="2">
                  <c:v>0.0</c:v>
                </c:pt>
                <c:pt idx="3">
                  <c:v>0.0</c:v>
                </c:pt>
              </c:numCache>
            </c:numRef>
          </c:val>
        </c:ser>
        <c:ser>
          <c:idx val="10"/>
          <c:order val="12"/>
          <c:tx>
            <c:strRef>
              <c:f>Income!$A$85</c:f>
              <c:strCache>
                <c:ptCount val="1"/>
                <c:pt idx="0">
                  <c:v>Cash transfer - official</c:v>
                </c:pt>
              </c:strCache>
            </c:strRef>
          </c:tx>
          <c:spPr>
            <a:solidFill>
              <a:srgbClr val="A6A6A6"/>
            </a:solidFill>
            <a:ln w="3175" cmpd="sng">
              <a:solidFill>
                <a:srgbClr val="000000"/>
              </a:solidFill>
              <a:prstDash val="solid"/>
            </a:ln>
          </c:spPr>
          <c:invertIfNegative val="0"/>
          <c:cat>
            <c:strRef>
              <c:f>Income!$B$71:$E$71</c:f>
              <c:strCache>
                <c:ptCount val="4"/>
                <c:pt idx="0">
                  <c:v>Baseline:Quintile1</c:v>
                </c:pt>
                <c:pt idx="1">
                  <c:v>Quintile 2</c:v>
                </c:pt>
                <c:pt idx="2">
                  <c:v>Quintile 3</c:v>
                </c:pt>
                <c:pt idx="3">
                  <c:v>Quintile 4</c:v>
                </c:pt>
              </c:strCache>
            </c:strRef>
          </c:cat>
          <c:val>
            <c:numRef>
              <c:f>Income!$B$85:$E$85</c:f>
              <c:numCache>
                <c:formatCode>#,##0</c:formatCode>
                <c:ptCount val="4"/>
                <c:pt idx="0">
                  <c:v>15408.26801423718</c:v>
                </c:pt>
                <c:pt idx="1">
                  <c:v>15408.26801423718</c:v>
                </c:pt>
                <c:pt idx="2">
                  <c:v>4582.786973789511</c:v>
                </c:pt>
                <c:pt idx="3">
                  <c:v>0.0</c:v>
                </c:pt>
              </c:numCache>
            </c:numRef>
          </c:val>
        </c:ser>
        <c:ser>
          <c:idx val="12"/>
          <c:order val="13"/>
          <c:tx>
            <c:strRef>
              <c:f>Income!$A$86</c:f>
              <c:strCache>
                <c:ptCount val="1"/>
                <c:pt idx="0">
                  <c:v>Cash transfer - gifts</c:v>
                </c:pt>
              </c:strCache>
            </c:strRef>
          </c:tx>
          <c:spPr>
            <a:solidFill>
              <a:srgbClr val="D9D9D9"/>
            </a:solidFill>
            <a:ln w="3175" cmpd="sng">
              <a:solidFill>
                <a:srgbClr val="000000"/>
              </a:solidFill>
              <a:prstDash val="solid"/>
            </a:ln>
          </c:spPr>
          <c:invertIfNegative val="0"/>
          <c:cat>
            <c:strRef>
              <c:f>Income!$B$71:$E$71</c:f>
              <c:strCache>
                <c:ptCount val="4"/>
                <c:pt idx="0">
                  <c:v>Baseline:Quintile1</c:v>
                </c:pt>
                <c:pt idx="1">
                  <c:v>Quintile 2</c:v>
                </c:pt>
                <c:pt idx="2">
                  <c:v>Quintile 3</c:v>
                </c:pt>
                <c:pt idx="3">
                  <c:v>Quintile 4</c:v>
                </c:pt>
              </c:strCache>
            </c:strRef>
          </c:cat>
          <c:val>
            <c:numRef>
              <c:f>Income!$B$86:$E$86</c:f>
              <c:numCache>
                <c:formatCode>#,##0</c:formatCode>
                <c:ptCount val="4"/>
                <c:pt idx="0">
                  <c:v>3825.003300958176</c:v>
                </c:pt>
                <c:pt idx="1">
                  <c:v>2616.157918108186</c:v>
                </c:pt>
                <c:pt idx="2">
                  <c:v>3518.281338145491</c:v>
                </c:pt>
                <c:pt idx="3">
                  <c:v>4510.617100186527</c:v>
                </c:pt>
              </c:numCache>
            </c:numRef>
          </c:val>
        </c:ser>
        <c:ser>
          <c:idx val="17"/>
          <c:order val="14"/>
          <c:tx>
            <c:strRef>
              <c:f>Income!$A$87</c:f>
              <c:strCache>
                <c:ptCount val="1"/>
                <c:pt idx="0">
                  <c:v>Other</c:v>
                </c:pt>
              </c:strCache>
            </c:strRef>
          </c:tx>
          <c:spPr>
            <a:solidFill>
              <a:srgbClr val="948A54"/>
            </a:solidFill>
            <a:ln w="3175" cmpd="sng">
              <a:solidFill>
                <a:schemeClr val="tx1"/>
              </a:solidFill>
            </a:ln>
          </c:spPr>
          <c:invertIfNegative val="0"/>
          <c:cat>
            <c:strRef>
              <c:f>Income!$B$71:$E$71</c:f>
              <c:strCache>
                <c:ptCount val="4"/>
                <c:pt idx="0">
                  <c:v>Baseline:Quintile1</c:v>
                </c:pt>
                <c:pt idx="1">
                  <c:v>Quintile 2</c:v>
                </c:pt>
                <c:pt idx="2">
                  <c:v>Quintile 3</c:v>
                </c:pt>
                <c:pt idx="3">
                  <c:v>Quintile 4</c:v>
                </c:pt>
              </c:strCache>
            </c:strRef>
          </c:cat>
          <c:val>
            <c:numRef>
              <c:f>Income!$B$87:$E$87</c:f>
              <c:numCache>
                <c:formatCode>#,##0</c:formatCode>
                <c:ptCount val="4"/>
                <c:pt idx="0">
                  <c:v>0.0</c:v>
                </c:pt>
                <c:pt idx="1">
                  <c:v>0.0</c:v>
                </c:pt>
                <c:pt idx="2">
                  <c:v>0.0</c:v>
                </c:pt>
                <c:pt idx="3">
                  <c:v>0.0</c:v>
                </c:pt>
              </c:numCache>
            </c:numRef>
          </c:val>
        </c:ser>
        <c:dLbls>
          <c:showLegendKey val="0"/>
          <c:showVal val="0"/>
          <c:showCatName val="0"/>
          <c:showSerName val="0"/>
          <c:showPercent val="0"/>
          <c:showBubbleSize val="0"/>
        </c:dLbls>
        <c:gapWidth val="150"/>
        <c:overlap val="100"/>
        <c:axId val="-2134356088"/>
        <c:axId val="-2047895016"/>
      </c:barChart>
      <c:lineChart>
        <c:grouping val="standard"/>
        <c:varyColors val="0"/>
        <c:ser>
          <c:idx val="13"/>
          <c:order val="15"/>
          <c:tx>
            <c:strRef>
              <c:f>Income!$A$89</c:f>
              <c:strCache>
                <c:ptCount val="1"/>
                <c:pt idx="0">
                  <c:v>Food Poverty line</c:v>
                </c:pt>
              </c:strCache>
            </c:strRef>
          </c:tx>
          <c:spPr>
            <a:ln w="19050">
              <a:solidFill>
                <a:srgbClr val="DD0806"/>
              </a:solidFill>
              <a:prstDash val="solid"/>
            </a:ln>
          </c:spPr>
          <c:marker>
            <c:symbol val="none"/>
          </c:marker>
          <c:cat>
            <c:strRef>
              <c:f>Income!$B$71:$E$71</c:f>
              <c:strCache>
                <c:ptCount val="4"/>
                <c:pt idx="0">
                  <c:v>Baseline:Quintile1</c:v>
                </c:pt>
                <c:pt idx="1">
                  <c:v>Quintile 2</c:v>
                </c:pt>
                <c:pt idx="2">
                  <c:v>Quintile 3</c:v>
                </c:pt>
                <c:pt idx="3">
                  <c:v>Quintile 4</c:v>
                </c:pt>
              </c:strCache>
            </c:strRef>
          </c:cat>
          <c:val>
            <c:numRef>
              <c:f>Income!$B$89:$E$89</c:f>
              <c:numCache>
                <c:formatCode>#,##0</c:formatCode>
                <c:ptCount val="4"/>
                <c:pt idx="0">
                  <c:v>19201.523793976</c:v>
                </c:pt>
                <c:pt idx="1">
                  <c:v>19201.523793976</c:v>
                </c:pt>
                <c:pt idx="2">
                  <c:v>19201.523793976</c:v>
                </c:pt>
                <c:pt idx="3">
                  <c:v>19201.523793976</c:v>
                </c:pt>
              </c:numCache>
            </c:numRef>
          </c:val>
          <c:smooth val="0"/>
        </c:ser>
        <c:ser>
          <c:idx val="14"/>
          <c:order val="16"/>
          <c:tx>
            <c:strRef>
              <c:f>Income!$A$90</c:f>
              <c:strCache>
                <c:ptCount val="1"/>
                <c:pt idx="0">
                  <c:v>Lower Bound Poverty line</c:v>
                </c:pt>
              </c:strCache>
            </c:strRef>
          </c:tx>
          <c:spPr>
            <a:ln w="22225">
              <a:solidFill>
                <a:srgbClr val="FF0000"/>
              </a:solidFill>
              <a:prstDash val="dash"/>
            </a:ln>
          </c:spPr>
          <c:marker>
            <c:symbol val="none"/>
          </c:marker>
          <c:cat>
            <c:strRef>
              <c:f>Income!$B$71:$E$71</c:f>
              <c:strCache>
                <c:ptCount val="4"/>
                <c:pt idx="0">
                  <c:v>Baseline:Quintile1</c:v>
                </c:pt>
                <c:pt idx="1">
                  <c:v>Quintile 2</c:v>
                </c:pt>
                <c:pt idx="2">
                  <c:v>Quintile 3</c:v>
                </c:pt>
                <c:pt idx="3">
                  <c:v>Quintile 4</c:v>
                </c:pt>
              </c:strCache>
            </c:strRef>
          </c:cat>
          <c:val>
            <c:numRef>
              <c:f>Income!$B$90:$E$90</c:f>
              <c:numCache>
                <c:formatCode>#,##0</c:formatCode>
                <c:ptCount val="4"/>
                <c:pt idx="0">
                  <c:v>28392.93712730933</c:v>
                </c:pt>
                <c:pt idx="1">
                  <c:v>28392.93712730933</c:v>
                </c:pt>
                <c:pt idx="2">
                  <c:v>28392.93712730933</c:v>
                </c:pt>
                <c:pt idx="3">
                  <c:v>28392.93712730933</c:v>
                </c:pt>
              </c:numCache>
            </c:numRef>
          </c:val>
          <c:smooth val="0"/>
        </c:ser>
        <c:ser>
          <c:idx val="16"/>
          <c:order val="17"/>
          <c:tx>
            <c:strRef>
              <c:f>Income!$A$91</c:f>
              <c:strCache>
                <c:ptCount val="1"/>
                <c:pt idx="0">
                  <c:v>Upper Bound Poverty line</c:v>
                </c:pt>
              </c:strCache>
            </c:strRef>
          </c:tx>
          <c:spPr>
            <a:ln w="22225">
              <a:solidFill>
                <a:srgbClr val="723F95"/>
              </a:solidFill>
              <a:prstDash val="dash"/>
            </a:ln>
          </c:spPr>
          <c:marker>
            <c:symbol val="none"/>
          </c:marker>
          <c:cat>
            <c:strRef>
              <c:f>Income!$B$71:$E$71</c:f>
              <c:strCache>
                <c:ptCount val="4"/>
                <c:pt idx="0">
                  <c:v>Baseline:Quintile1</c:v>
                </c:pt>
                <c:pt idx="1">
                  <c:v>Quintile 2</c:v>
                </c:pt>
                <c:pt idx="2">
                  <c:v>Quintile 3</c:v>
                </c:pt>
                <c:pt idx="3">
                  <c:v>Quintile 4</c:v>
                </c:pt>
              </c:strCache>
            </c:strRef>
          </c:cat>
          <c:val>
            <c:numRef>
              <c:f>Income!$B$91:$E$91</c:f>
              <c:numCache>
                <c:formatCode>#,##0</c:formatCode>
                <c:ptCount val="4"/>
                <c:pt idx="0">
                  <c:v>44761.89712730933</c:v>
                </c:pt>
                <c:pt idx="1">
                  <c:v>44761.89712730933</c:v>
                </c:pt>
                <c:pt idx="2">
                  <c:v>44761.89712730933</c:v>
                </c:pt>
                <c:pt idx="3">
                  <c:v>44761.89712730933</c:v>
                </c:pt>
              </c:numCache>
            </c:numRef>
          </c:val>
          <c:smooth val="0"/>
        </c:ser>
        <c:dLbls>
          <c:showLegendKey val="0"/>
          <c:showVal val="0"/>
          <c:showCatName val="0"/>
          <c:showSerName val="0"/>
          <c:showPercent val="0"/>
          <c:showBubbleSize val="0"/>
        </c:dLbls>
        <c:marker val="1"/>
        <c:smooth val="0"/>
        <c:axId val="-2134356088"/>
        <c:axId val="-2047895016"/>
      </c:lineChart>
      <c:catAx>
        <c:axId val="-2134356088"/>
        <c:scaling>
          <c:orientation val="minMax"/>
        </c:scaling>
        <c:delete val="0"/>
        <c:axPos val="b"/>
        <c:numFmt formatCode="General" sourceLinked="1"/>
        <c:majorTickMark val="out"/>
        <c:minorTickMark val="none"/>
        <c:tickLblPos val="nextTo"/>
        <c:spPr>
          <a:ln w="6350" cmpd="sng">
            <a:solidFill>
              <a:srgbClr val="000000"/>
            </a:solidFill>
            <a:prstDash val="solid"/>
          </a:ln>
        </c:spPr>
        <c:txPr>
          <a:bodyPr rot="0" vert="horz"/>
          <a:lstStyle/>
          <a:p>
            <a:pPr>
              <a:defRPr sz="800" b="0" i="0" u="none" strike="noStrike" baseline="0">
                <a:solidFill>
                  <a:srgbClr val="000000"/>
                </a:solidFill>
                <a:latin typeface="Helvetica Light"/>
                <a:ea typeface="Arial"/>
                <a:cs typeface="Helvetica Light"/>
              </a:defRPr>
            </a:pPr>
            <a:endParaRPr lang="en-US"/>
          </a:p>
        </c:txPr>
        <c:crossAx val="-2047895016"/>
        <c:crosses val="autoZero"/>
        <c:auto val="1"/>
        <c:lblAlgn val="ctr"/>
        <c:lblOffset val="100"/>
        <c:tickLblSkip val="1"/>
        <c:tickMarkSkip val="1"/>
        <c:noMultiLvlLbl val="0"/>
      </c:catAx>
      <c:valAx>
        <c:axId val="-2047895016"/>
        <c:scaling>
          <c:orientation val="minMax"/>
        </c:scaling>
        <c:delete val="0"/>
        <c:axPos val="l"/>
        <c:majorGridlines>
          <c:spPr>
            <a:ln w="3175">
              <a:solidFill>
                <a:srgbClr val="000000"/>
              </a:solidFill>
              <a:prstDash val="solid"/>
            </a:ln>
          </c:spPr>
        </c:majorGridlines>
        <c:title>
          <c:tx>
            <c:rich>
              <a:bodyPr/>
              <a:lstStyle/>
              <a:p>
                <a:pPr>
                  <a:defRPr sz="800" b="0" i="0" u="none" strike="noStrike" baseline="0">
                    <a:solidFill>
                      <a:srgbClr val="000000"/>
                    </a:solidFill>
                    <a:latin typeface="Helvetica Light"/>
                    <a:ea typeface="Arial"/>
                    <a:cs typeface="Helvetica Light"/>
                  </a:defRPr>
                </a:pPr>
                <a:r>
                  <a:rPr lang="en-US" sz="800" b="0" i="0">
                    <a:latin typeface="Helvetica Light"/>
                    <a:cs typeface="Helvetica Light"/>
                  </a:rPr>
                  <a:t> Annual total income (ZAR)</a:t>
                </a:r>
              </a:p>
            </c:rich>
          </c:tx>
          <c:layout>
            <c:manualLayout>
              <c:xMode val="edge"/>
              <c:yMode val="edge"/>
              <c:x val="0.0113379412094873"/>
              <c:y val="0.285000501529665"/>
            </c:manualLayout>
          </c:layout>
          <c:overlay val="0"/>
          <c:spPr>
            <a:noFill/>
            <a:ln w="25400">
              <a:noFill/>
            </a:ln>
          </c:spPr>
        </c:title>
        <c:numFmt formatCode="#,##0" sourceLinked="0"/>
        <c:majorTickMark val="out"/>
        <c:minorTickMark val="none"/>
        <c:tickLblPos val="nextTo"/>
        <c:spPr>
          <a:ln w="6350" cmpd="sng">
            <a:solidFill>
              <a:schemeClr val="tx1"/>
            </a:solidFill>
            <a:prstDash val="solid"/>
          </a:ln>
        </c:spPr>
        <c:txPr>
          <a:bodyPr rot="0" vert="horz"/>
          <a:lstStyle/>
          <a:p>
            <a:pPr>
              <a:defRPr sz="800" b="0" i="0" u="none" strike="noStrike" baseline="0">
                <a:solidFill>
                  <a:srgbClr val="000000"/>
                </a:solidFill>
                <a:latin typeface="Helvetica Light"/>
                <a:ea typeface="Arial"/>
                <a:cs typeface="Helvetica Light"/>
              </a:defRPr>
            </a:pPr>
            <a:endParaRPr lang="en-US"/>
          </a:p>
        </c:txPr>
        <c:crossAx val="-2134356088"/>
        <c:crosses val="autoZero"/>
        <c:crossBetween val="between"/>
      </c:valAx>
      <c:spPr>
        <a:solidFill>
          <a:srgbClr val="FFFFFF"/>
        </a:solidFill>
        <a:ln w="3175">
          <a:solidFill>
            <a:srgbClr val="000000"/>
          </a:solidFill>
          <a:prstDash val="solid"/>
        </a:ln>
      </c:spPr>
    </c:plotArea>
    <c:legend>
      <c:legendPos val="r"/>
      <c:layout>
        <c:manualLayout>
          <c:xMode val="edge"/>
          <c:yMode val="edge"/>
          <c:x val="0.690428179675097"/>
          <c:y val="0.14546296930275"/>
          <c:w val="0.278513719389964"/>
          <c:h val="0.780701794543124"/>
        </c:manualLayout>
      </c:layout>
      <c:overlay val="0"/>
      <c:spPr>
        <a:noFill/>
        <a:ln w="3175" cmpd="sng">
          <a:noFill/>
        </a:ln>
      </c:spPr>
      <c:txPr>
        <a:bodyPr/>
        <a:lstStyle/>
        <a:p>
          <a:pPr>
            <a:defRPr sz="700" b="0" i="0" u="none" strike="noStrike" baseline="0">
              <a:solidFill>
                <a:srgbClr val="000000"/>
              </a:solidFill>
              <a:latin typeface="Helvetica Light"/>
              <a:ea typeface="Calibri"/>
              <a:cs typeface="Helvetica Light"/>
            </a:defRPr>
          </a:pPr>
          <a:endParaRPr lang="en-US"/>
        </a:p>
      </c:txPr>
    </c:legend>
    <c:plotVisOnly val="1"/>
    <c:dispBlanksAs val="gap"/>
    <c:showDLblsOverMax val="0"/>
  </c:chart>
  <c:spPr>
    <a:solidFill>
      <a:srgbClr val="FFFFFF"/>
    </a:solidFill>
    <a:ln w="3175" cmpd="sng">
      <a:solidFill>
        <a:schemeClr val="tx1"/>
      </a:solidFill>
    </a:ln>
  </c:spPr>
  <c:txPr>
    <a:bodyPr/>
    <a:lstStyle/>
    <a:p>
      <a:pPr>
        <a:defRPr sz="575" b="0" i="0" u="none" strike="noStrike" baseline="0">
          <a:solidFill>
            <a:srgbClr val="000000"/>
          </a:solidFill>
          <a:latin typeface="Arial"/>
          <a:ea typeface="Arial"/>
          <a:cs typeface="Arial"/>
        </a:defRPr>
      </a:pPr>
      <a:endParaRPr lang="en-US"/>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title>
      <c:tx>
        <c:rich>
          <a:bodyPr/>
          <a:lstStyle/>
          <a:p>
            <a:pPr>
              <a:defRPr sz="1400" b="0" i="0">
                <a:latin typeface="Helvetica Neue Light"/>
                <a:cs typeface="Helvetica Neue Light"/>
              </a:defRPr>
            </a:pPr>
            <a:r>
              <a:rPr lang="en-US" sz="1400" b="0" i="0">
                <a:latin typeface="Helvetica Neue Light"/>
                <a:cs typeface="Helvetica Neue Light"/>
              </a:rPr>
              <a:t>Maize Meal - 5kg</a:t>
            </a:r>
          </a:p>
        </c:rich>
      </c:tx>
      <c:layout>
        <c:manualLayout>
          <c:xMode val="edge"/>
          <c:yMode val="edge"/>
          <c:x val="0.350026718570291"/>
          <c:y val="0.0118110236220472"/>
        </c:manualLayout>
      </c:layout>
      <c:overlay val="1"/>
    </c:title>
    <c:autoTitleDeleted val="0"/>
    <c:plotArea>
      <c:layout>
        <c:manualLayout>
          <c:layoutTarget val="inner"/>
          <c:xMode val="edge"/>
          <c:yMode val="edge"/>
          <c:x val="0.0994962399363001"/>
          <c:y val="0.118110236220472"/>
          <c:w val="0.665672299389543"/>
          <c:h val="0.782099944199888"/>
        </c:manualLayout>
      </c:layout>
      <c:lineChart>
        <c:grouping val="standard"/>
        <c:varyColors val="0"/>
        <c:ser>
          <c:idx val="0"/>
          <c:order val="0"/>
          <c:tx>
            <c:strRef>
              <c:f>Sheet1!$A$3</c:f>
              <c:strCache>
                <c:ptCount val="1"/>
                <c:pt idx="0">
                  <c:v>2013-2014</c:v>
                </c:pt>
              </c:strCache>
            </c:strRef>
          </c:tx>
          <c:marker>
            <c:symbol val="diamond"/>
            <c:size val="9"/>
          </c:marker>
          <c:dPt>
            <c:idx val="0"/>
            <c:marker>
              <c:symbol val="none"/>
            </c:marker>
            <c:bubble3D val="0"/>
          </c:dPt>
          <c:cat>
            <c:strRef>
              <c:f>Sheet1!$C$2:$O$2</c:f>
              <c:strCache>
                <c:ptCount val="13"/>
                <c:pt idx="0">
                  <c:v>Apr</c:v>
                </c:pt>
                <c:pt idx="1">
                  <c:v>May</c:v>
                </c:pt>
                <c:pt idx="2">
                  <c:v>Jun</c:v>
                </c:pt>
                <c:pt idx="3">
                  <c:v>Jul</c:v>
                </c:pt>
                <c:pt idx="4">
                  <c:v>Aug</c:v>
                </c:pt>
                <c:pt idx="5">
                  <c:v>Sep</c:v>
                </c:pt>
                <c:pt idx="6">
                  <c:v>Oct</c:v>
                </c:pt>
                <c:pt idx="7">
                  <c:v>Nov</c:v>
                </c:pt>
                <c:pt idx="8">
                  <c:v>Dec</c:v>
                </c:pt>
                <c:pt idx="9">
                  <c:v>Jan</c:v>
                </c:pt>
                <c:pt idx="10">
                  <c:v>Feb</c:v>
                </c:pt>
                <c:pt idx="11">
                  <c:v>Mar</c:v>
                </c:pt>
                <c:pt idx="12">
                  <c:v>Apr</c:v>
                </c:pt>
              </c:strCache>
            </c:strRef>
          </c:cat>
          <c:val>
            <c:numRef>
              <c:f>Sheet1!$C$3:$O$3</c:f>
              <c:numCache>
                <c:formatCode>General</c:formatCode>
                <c:ptCount val="13"/>
                <c:pt idx="0">
                  <c:v>30.32</c:v>
                </c:pt>
                <c:pt idx="1">
                  <c:v>29.96</c:v>
                </c:pt>
                <c:pt idx="2">
                  <c:v>29.69</c:v>
                </c:pt>
                <c:pt idx="3">
                  <c:v>30.54</c:v>
                </c:pt>
                <c:pt idx="4">
                  <c:v>30.95</c:v>
                </c:pt>
                <c:pt idx="5">
                  <c:v>31.89</c:v>
                </c:pt>
                <c:pt idx="6">
                  <c:v>31.57</c:v>
                </c:pt>
                <c:pt idx="7">
                  <c:v>30.73</c:v>
                </c:pt>
                <c:pt idx="8">
                  <c:v>30.47</c:v>
                </c:pt>
                <c:pt idx="9">
                  <c:v>31.68</c:v>
                </c:pt>
                <c:pt idx="10">
                  <c:v>33.22</c:v>
                </c:pt>
                <c:pt idx="11">
                  <c:v>34.68</c:v>
                </c:pt>
                <c:pt idx="12" formatCode="0.00">
                  <c:v>35.62</c:v>
                </c:pt>
              </c:numCache>
            </c:numRef>
          </c:val>
          <c:smooth val="0"/>
        </c:ser>
        <c:ser>
          <c:idx val="1"/>
          <c:order val="1"/>
          <c:tx>
            <c:strRef>
              <c:f>Sheet1!$A$4</c:f>
              <c:strCache>
                <c:ptCount val="1"/>
                <c:pt idx="0">
                  <c:v>2014-2015</c:v>
                </c:pt>
              </c:strCache>
            </c:strRef>
          </c:tx>
          <c:marker>
            <c:symbol val="square"/>
            <c:size val="9"/>
          </c:marker>
          <c:dPt>
            <c:idx val="0"/>
            <c:marker>
              <c:symbol val="none"/>
            </c:marker>
            <c:bubble3D val="0"/>
          </c:dPt>
          <c:cat>
            <c:strRef>
              <c:f>Sheet1!$C$2:$O$2</c:f>
              <c:strCache>
                <c:ptCount val="13"/>
                <c:pt idx="0">
                  <c:v>Apr</c:v>
                </c:pt>
                <c:pt idx="1">
                  <c:v>May</c:v>
                </c:pt>
                <c:pt idx="2">
                  <c:v>Jun</c:v>
                </c:pt>
                <c:pt idx="3">
                  <c:v>Jul</c:v>
                </c:pt>
                <c:pt idx="4">
                  <c:v>Aug</c:v>
                </c:pt>
                <c:pt idx="5">
                  <c:v>Sep</c:v>
                </c:pt>
                <c:pt idx="6">
                  <c:v>Oct</c:v>
                </c:pt>
                <c:pt idx="7">
                  <c:v>Nov</c:v>
                </c:pt>
                <c:pt idx="8">
                  <c:v>Dec</c:v>
                </c:pt>
                <c:pt idx="9">
                  <c:v>Jan</c:v>
                </c:pt>
                <c:pt idx="10">
                  <c:v>Feb</c:v>
                </c:pt>
                <c:pt idx="11">
                  <c:v>Mar</c:v>
                </c:pt>
                <c:pt idx="12">
                  <c:v>Apr</c:v>
                </c:pt>
              </c:strCache>
            </c:strRef>
          </c:cat>
          <c:val>
            <c:numRef>
              <c:f>Sheet1!$C$4:$O$4</c:f>
              <c:numCache>
                <c:formatCode>0.00</c:formatCode>
                <c:ptCount val="13"/>
                <c:pt idx="0">
                  <c:v>35.62</c:v>
                </c:pt>
                <c:pt idx="1">
                  <c:v>34.71</c:v>
                </c:pt>
                <c:pt idx="2">
                  <c:v>35.43</c:v>
                </c:pt>
                <c:pt idx="3">
                  <c:v>34.53</c:v>
                </c:pt>
                <c:pt idx="4">
                  <c:v>33.5</c:v>
                </c:pt>
                <c:pt idx="5">
                  <c:v>33.23</c:v>
                </c:pt>
                <c:pt idx="6">
                  <c:v>31.93</c:v>
                </c:pt>
                <c:pt idx="7">
                  <c:v>31.87</c:v>
                </c:pt>
                <c:pt idx="8">
                  <c:v>32.14</c:v>
                </c:pt>
                <c:pt idx="9">
                  <c:v>33.73</c:v>
                </c:pt>
                <c:pt idx="10">
                  <c:v>33.15</c:v>
                </c:pt>
                <c:pt idx="11">
                  <c:v>33.17</c:v>
                </c:pt>
                <c:pt idx="12">
                  <c:v>37.19</c:v>
                </c:pt>
              </c:numCache>
            </c:numRef>
          </c:val>
          <c:smooth val="0"/>
        </c:ser>
        <c:ser>
          <c:idx val="2"/>
          <c:order val="2"/>
          <c:tx>
            <c:strRef>
              <c:f>Sheet1!$A$5</c:f>
              <c:strCache>
                <c:ptCount val="1"/>
                <c:pt idx="0">
                  <c:v>2015-2016</c:v>
                </c:pt>
              </c:strCache>
            </c:strRef>
          </c:tx>
          <c:marker>
            <c:symbol val="triangle"/>
            <c:size val="9"/>
          </c:marker>
          <c:dPt>
            <c:idx val="0"/>
            <c:marker>
              <c:symbol val="none"/>
            </c:marker>
            <c:bubble3D val="0"/>
          </c:dPt>
          <c:cat>
            <c:strRef>
              <c:f>Sheet1!$C$2:$O$2</c:f>
              <c:strCache>
                <c:ptCount val="13"/>
                <c:pt idx="0">
                  <c:v>Apr</c:v>
                </c:pt>
                <c:pt idx="1">
                  <c:v>May</c:v>
                </c:pt>
                <c:pt idx="2">
                  <c:v>Jun</c:v>
                </c:pt>
                <c:pt idx="3">
                  <c:v>Jul</c:v>
                </c:pt>
                <c:pt idx="4">
                  <c:v>Aug</c:v>
                </c:pt>
                <c:pt idx="5">
                  <c:v>Sep</c:v>
                </c:pt>
                <c:pt idx="6">
                  <c:v>Oct</c:v>
                </c:pt>
                <c:pt idx="7">
                  <c:v>Nov</c:v>
                </c:pt>
                <c:pt idx="8">
                  <c:v>Dec</c:v>
                </c:pt>
                <c:pt idx="9">
                  <c:v>Jan</c:v>
                </c:pt>
                <c:pt idx="10">
                  <c:v>Feb</c:v>
                </c:pt>
                <c:pt idx="11">
                  <c:v>Mar</c:v>
                </c:pt>
                <c:pt idx="12">
                  <c:v>Apr</c:v>
                </c:pt>
              </c:strCache>
            </c:strRef>
          </c:cat>
          <c:val>
            <c:numRef>
              <c:f>Sheet1!$C$5:$O$5</c:f>
              <c:numCache>
                <c:formatCode>0.00</c:formatCode>
                <c:ptCount val="13"/>
                <c:pt idx="0">
                  <c:v>37.19</c:v>
                </c:pt>
                <c:pt idx="1">
                  <c:v>35.88</c:v>
                </c:pt>
                <c:pt idx="2">
                  <c:v>36.39</c:v>
                </c:pt>
                <c:pt idx="3">
                  <c:v>37.71</c:v>
                </c:pt>
                <c:pt idx="4">
                  <c:v>38.08</c:v>
                </c:pt>
                <c:pt idx="5">
                  <c:v>37.77</c:v>
                </c:pt>
                <c:pt idx="6">
                  <c:v>38.02</c:v>
                </c:pt>
                <c:pt idx="7">
                  <c:v>37.74</c:v>
                </c:pt>
                <c:pt idx="8">
                  <c:v>38.88</c:v>
                </c:pt>
                <c:pt idx="9">
                  <c:v>41.31</c:v>
                </c:pt>
                <c:pt idx="10">
                  <c:v>41.63444601430478</c:v>
                </c:pt>
                <c:pt idx="11">
                  <c:v>42.0981782420189</c:v>
                </c:pt>
                <c:pt idx="12">
                  <c:v>43.6589556708214</c:v>
                </c:pt>
              </c:numCache>
            </c:numRef>
          </c:val>
          <c:smooth val="0"/>
        </c:ser>
        <c:ser>
          <c:idx val="3"/>
          <c:order val="3"/>
          <c:tx>
            <c:strRef>
              <c:f>Sheet1!$A$7</c:f>
              <c:strCache>
                <c:ptCount val="1"/>
                <c:pt idx="0">
                  <c:v>2016-2017</c:v>
                </c:pt>
              </c:strCache>
            </c:strRef>
          </c:tx>
          <c:spPr>
            <a:ln>
              <a:prstDash val="sysDash"/>
            </a:ln>
          </c:spPr>
          <c:dPt>
            <c:idx val="0"/>
            <c:marker>
              <c:symbol val="none"/>
            </c:marker>
            <c:bubble3D val="0"/>
          </c:dPt>
          <c:cat>
            <c:strRef>
              <c:f>Sheet1!$C$2:$O$2</c:f>
              <c:strCache>
                <c:ptCount val="13"/>
                <c:pt idx="0">
                  <c:v>Apr</c:v>
                </c:pt>
                <c:pt idx="1">
                  <c:v>May</c:v>
                </c:pt>
                <c:pt idx="2">
                  <c:v>Jun</c:v>
                </c:pt>
                <c:pt idx="3">
                  <c:v>Jul</c:v>
                </c:pt>
                <c:pt idx="4">
                  <c:v>Aug</c:v>
                </c:pt>
                <c:pt idx="5">
                  <c:v>Sep</c:v>
                </c:pt>
                <c:pt idx="6">
                  <c:v>Oct</c:v>
                </c:pt>
                <c:pt idx="7">
                  <c:v>Nov</c:v>
                </c:pt>
                <c:pt idx="8">
                  <c:v>Dec</c:v>
                </c:pt>
                <c:pt idx="9">
                  <c:v>Jan</c:v>
                </c:pt>
                <c:pt idx="10">
                  <c:v>Feb</c:v>
                </c:pt>
                <c:pt idx="11">
                  <c:v>Mar</c:v>
                </c:pt>
                <c:pt idx="12">
                  <c:v>Apr</c:v>
                </c:pt>
              </c:strCache>
            </c:strRef>
          </c:cat>
          <c:val>
            <c:numRef>
              <c:f>Sheet1!$C$7:$O$7</c:f>
              <c:numCache>
                <c:formatCode>General</c:formatCode>
                <c:ptCount val="13"/>
                <c:pt idx="0" formatCode="0.00">
                  <c:v>47.30491170944119</c:v>
                </c:pt>
                <c:pt idx="1">
                  <c:v>50.55</c:v>
                </c:pt>
                <c:pt idx="2">
                  <c:v>50.87788413875542</c:v>
                </c:pt>
                <c:pt idx="3">
                  <c:v>51.3803117426606</c:v>
                </c:pt>
                <c:pt idx="4">
                  <c:v>51.29563189345348</c:v>
                </c:pt>
                <c:pt idx="5">
                  <c:v>51.47736089433749</c:v>
                </c:pt>
                <c:pt idx="6">
                  <c:v>50.92994086135064</c:v>
                </c:pt>
                <c:pt idx="7">
                  <c:v>50.47346605954933</c:v>
                </c:pt>
                <c:pt idx="8">
                  <c:v>50.85476542260394</c:v>
                </c:pt>
                <c:pt idx="9">
                  <c:v>52.78320680227417</c:v>
                </c:pt>
                <c:pt idx="10">
                  <c:v>53.19776262578476</c:v>
                </c:pt>
                <c:pt idx="11">
                  <c:v>53.79028923136</c:v>
                </c:pt>
                <c:pt idx="12">
                  <c:v>55.78454819521389</c:v>
                </c:pt>
              </c:numCache>
            </c:numRef>
          </c:val>
          <c:smooth val="0"/>
        </c:ser>
        <c:dLbls>
          <c:showLegendKey val="0"/>
          <c:showVal val="0"/>
          <c:showCatName val="0"/>
          <c:showSerName val="0"/>
          <c:showPercent val="0"/>
          <c:showBubbleSize val="0"/>
        </c:dLbls>
        <c:marker val="1"/>
        <c:smooth val="0"/>
        <c:axId val="-2050726872"/>
        <c:axId val="-2050723576"/>
      </c:lineChart>
      <c:catAx>
        <c:axId val="-2050726872"/>
        <c:scaling>
          <c:orientation val="minMax"/>
        </c:scaling>
        <c:delete val="0"/>
        <c:axPos val="b"/>
        <c:numFmt formatCode="0.00" sourceLinked="1"/>
        <c:majorTickMark val="out"/>
        <c:minorTickMark val="none"/>
        <c:tickLblPos val="nextTo"/>
        <c:txPr>
          <a:bodyPr/>
          <a:lstStyle/>
          <a:p>
            <a:pPr>
              <a:defRPr b="0" i="0">
                <a:latin typeface="Helvetica Neue Light"/>
                <a:cs typeface="Helvetica Neue Light"/>
              </a:defRPr>
            </a:pPr>
            <a:endParaRPr lang="en-US"/>
          </a:p>
        </c:txPr>
        <c:crossAx val="-2050723576"/>
        <c:crosses val="autoZero"/>
        <c:auto val="1"/>
        <c:lblAlgn val="ctr"/>
        <c:lblOffset val="100"/>
        <c:noMultiLvlLbl val="0"/>
      </c:catAx>
      <c:valAx>
        <c:axId val="-2050723576"/>
        <c:scaling>
          <c:orientation val="minMax"/>
          <c:min val="26.0"/>
        </c:scaling>
        <c:delete val="0"/>
        <c:axPos val="l"/>
        <c:majorGridlines/>
        <c:numFmt formatCode="General" sourceLinked="1"/>
        <c:majorTickMark val="out"/>
        <c:minorTickMark val="none"/>
        <c:tickLblPos val="nextTo"/>
        <c:txPr>
          <a:bodyPr/>
          <a:lstStyle/>
          <a:p>
            <a:pPr>
              <a:defRPr b="0" i="0">
                <a:latin typeface="Helvetica Neue Light"/>
                <a:cs typeface="Helvetica Neue Light"/>
              </a:defRPr>
            </a:pPr>
            <a:endParaRPr lang="en-US"/>
          </a:p>
        </c:txPr>
        <c:crossAx val="-2050726872"/>
        <c:crosses val="autoZero"/>
        <c:crossBetween val="between"/>
      </c:valAx>
    </c:plotArea>
    <c:legend>
      <c:legendPos val="r"/>
      <c:layout/>
      <c:overlay val="0"/>
      <c:txPr>
        <a:bodyPr/>
        <a:lstStyle/>
        <a:p>
          <a:pPr>
            <a:defRPr b="0" i="0">
              <a:latin typeface="Helvetica Neue Light"/>
              <a:cs typeface="Helvetica Neue Light"/>
            </a:defRPr>
          </a:pPr>
          <a:endParaRPr lang="en-US"/>
        </a:p>
      </c:txPr>
    </c:legend>
    <c:plotVisOnly val="1"/>
    <c:dispBlanksAs val="gap"/>
    <c:showDLblsOverMax val="0"/>
  </c:chart>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sz="1300" b="0" i="0">
                <a:latin typeface="Helvetica Light"/>
                <a:cs typeface="Helvetica Light"/>
              </a:defRPr>
            </a:pPr>
            <a:r>
              <a:rPr lang="en-US" sz="1300" b="0" i="0" dirty="0">
                <a:latin typeface="Helvetica Light"/>
                <a:cs typeface="Helvetica Light"/>
              </a:rPr>
              <a:t>ZAKHC </a:t>
            </a:r>
            <a:r>
              <a:rPr lang="mr-IN" sz="1300" b="0" i="0" dirty="0" smtClean="0">
                <a:latin typeface="Helvetica Light"/>
                <a:cs typeface="Helvetica Light"/>
              </a:rPr>
              <a:t>–</a:t>
            </a:r>
            <a:r>
              <a:rPr lang="en-US" sz="1300" b="0" i="0" dirty="0" smtClean="0">
                <a:latin typeface="Helvetica Light"/>
                <a:cs typeface="Helvetica Light"/>
              </a:rPr>
              <a:t> Drought Area </a:t>
            </a:r>
            <a:r>
              <a:rPr lang="en-US" sz="1300" b="0" i="0" dirty="0">
                <a:latin typeface="Helvetica Light"/>
                <a:cs typeface="Helvetica Light"/>
              </a:rPr>
              <a:t>with Grants</a:t>
            </a:r>
          </a:p>
        </c:rich>
      </c:tx>
      <c:layout>
        <c:manualLayout>
          <c:xMode val="edge"/>
          <c:yMode val="edge"/>
          <c:x val="0.342624535922647"/>
          <c:y val="0.0301363549068562"/>
        </c:manualLayout>
      </c:layout>
      <c:overlay val="1"/>
      <c:spPr>
        <a:solidFill>
          <a:schemeClr val="bg1"/>
        </a:solidFill>
        <a:ln w="3175" cmpd="sng">
          <a:solidFill>
            <a:schemeClr val="tx1"/>
          </a:solidFill>
        </a:ln>
      </c:spPr>
    </c:title>
    <c:autoTitleDeleted val="0"/>
    <c:plotArea>
      <c:layout>
        <c:manualLayout>
          <c:layoutTarget val="inner"/>
          <c:xMode val="edge"/>
          <c:yMode val="edge"/>
          <c:x val="0.0997886663130839"/>
          <c:y val="0.0491059044448712"/>
          <c:w val="0.837439924931663"/>
          <c:h val="0.680472014168961"/>
        </c:manualLayout>
      </c:layout>
      <c:barChart>
        <c:barDir val="col"/>
        <c:grouping val="stacked"/>
        <c:varyColors val="0"/>
        <c:ser>
          <c:idx val="1"/>
          <c:order val="2"/>
          <c:tx>
            <c:strRef>
              <c:f>Income!$A$102</c:f>
              <c:strCache>
                <c:ptCount val="1"/>
                <c:pt idx="0">
                  <c:v>Own crops Consumed</c:v>
                </c:pt>
              </c:strCache>
            </c:strRef>
          </c:tx>
          <c:spPr>
            <a:solidFill>
              <a:srgbClr val="008000"/>
            </a:solidFill>
            <a:ln w="3175" cmpd="sng">
              <a:solidFill>
                <a:srgbClr val="000000"/>
              </a:solidFill>
              <a:prstDash val="solid"/>
            </a:ln>
          </c:spPr>
          <c:invertIfNegative val="0"/>
          <c:cat>
            <c:strRef>
              <c:f>Income!$B$71:$I$71</c:f>
              <c:strCache>
                <c:ptCount val="8"/>
                <c:pt idx="0">
                  <c:v>Baseline: v poor</c:v>
                </c:pt>
                <c:pt idx="1">
                  <c:v>Baseline: poor</c:v>
                </c:pt>
                <c:pt idx="2">
                  <c:v>Baseline: middle</c:v>
                </c:pt>
                <c:pt idx="3">
                  <c:v>Baseline: b-off</c:v>
                </c:pt>
                <c:pt idx="4">
                  <c:v>Current: v poor</c:v>
                </c:pt>
                <c:pt idx="5">
                  <c:v>Current: poor</c:v>
                </c:pt>
                <c:pt idx="6">
                  <c:v>Current: Middle</c:v>
                </c:pt>
                <c:pt idx="7">
                  <c:v>Current: b-off</c:v>
                </c:pt>
              </c:strCache>
            </c:strRef>
          </c:cat>
          <c:val>
            <c:numRef>
              <c:f>Income!$B$102:$I$102</c:f>
              <c:numCache>
                <c:formatCode>#,##0</c:formatCode>
                <c:ptCount val="8"/>
                <c:pt idx="0">
                  <c:v>984.254455906166</c:v>
                </c:pt>
                <c:pt idx="1">
                  <c:v>2704.266735645449</c:v>
                </c:pt>
                <c:pt idx="2">
                  <c:v>2492.85719023268</c:v>
                </c:pt>
                <c:pt idx="3">
                  <c:v>1745.920634604798</c:v>
                </c:pt>
                <c:pt idx="4">
                  <c:v>414.0773225620311</c:v>
                </c:pt>
                <c:pt idx="5">
                  <c:v>1305.918536947162</c:v>
                </c:pt>
                <c:pt idx="6">
                  <c:v>5379.225145642626</c:v>
                </c:pt>
                <c:pt idx="7">
                  <c:v>896.0397790998251</c:v>
                </c:pt>
              </c:numCache>
            </c:numRef>
          </c:val>
        </c:ser>
        <c:ser>
          <c:idx val="2"/>
          <c:order val="7"/>
          <c:tx>
            <c:strRef>
              <c:f>Income!$A$103</c:f>
              <c:strCache>
                <c:ptCount val="1"/>
                <c:pt idx="0">
                  <c:v>Own crops sold</c:v>
                </c:pt>
              </c:strCache>
            </c:strRef>
          </c:tx>
          <c:spPr>
            <a:solidFill>
              <a:srgbClr val="C3D69B"/>
            </a:solidFill>
            <a:ln w="3175" cmpd="sng">
              <a:solidFill>
                <a:srgbClr val="000000"/>
              </a:solidFill>
              <a:prstDash val="solid"/>
            </a:ln>
          </c:spPr>
          <c:invertIfNegative val="0"/>
          <c:cat>
            <c:strRef>
              <c:f>Income!$B$71:$I$71</c:f>
              <c:strCache>
                <c:ptCount val="8"/>
                <c:pt idx="0">
                  <c:v>Baseline: v poor</c:v>
                </c:pt>
                <c:pt idx="1">
                  <c:v>Baseline: poor</c:v>
                </c:pt>
                <c:pt idx="2">
                  <c:v>Baseline: middle</c:v>
                </c:pt>
                <c:pt idx="3">
                  <c:v>Baseline: b-off</c:v>
                </c:pt>
                <c:pt idx="4">
                  <c:v>Current: v poor</c:v>
                </c:pt>
                <c:pt idx="5">
                  <c:v>Current: poor</c:v>
                </c:pt>
                <c:pt idx="6">
                  <c:v>Current: Middle</c:v>
                </c:pt>
                <c:pt idx="7">
                  <c:v>Current: b-off</c:v>
                </c:pt>
              </c:strCache>
            </c:strRef>
          </c:cat>
          <c:val>
            <c:numRef>
              <c:f>Income!$B$103:$I$103</c:f>
              <c:numCache>
                <c:formatCode>#,##0</c:formatCode>
                <c:ptCount val="8"/>
                <c:pt idx="0">
                  <c:v>0.0</c:v>
                </c:pt>
                <c:pt idx="1">
                  <c:v>1660.0</c:v>
                </c:pt>
                <c:pt idx="2">
                  <c:v>25314.28571428571</c:v>
                </c:pt>
                <c:pt idx="3">
                  <c:v>10032.0</c:v>
                </c:pt>
                <c:pt idx="4">
                  <c:v>0.0</c:v>
                </c:pt>
                <c:pt idx="5">
                  <c:v>444.2485180890382</c:v>
                </c:pt>
                <c:pt idx="6">
                  <c:v>5795.895241262886</c:v>
                </c:pt>
                <c:pt idx="7">
                  <c:v>3250.952751554597</c:v>
                </c:pt>
              </c:numCache>
            </c:numRef>
          </c:val>
        </c:ser>
        <c:ser>
          <c:idx val="5"/>
          <c:order val="8"/>
          <c:tx>
            <c:strRef>
              <c:f>Income!$A$104</c:f>
              <c:strCache>
                <c:ptCount val="1"/>
                <c:pt idx="0">
                  <c:v>Animal products consumed</c:v>
                </c:pt>
              </c:strCache>
            </c:strRef>
          </c:tx>
          <c:spPr>
            <a:solidFill>
              <a:srgbClr val="FFFFFF"/>
            </a:solidFill>
            <a:ln w="3175" cmpd="sng">
              <a:solidFill>
                <a:srgbClr val="000000"/>
              </a:solidFill>
              <a:prstDash val="solid"/>
            </a:ln>
          </c:spPr>
          <c:invertIfNegative val="0"/>
          <c:cat>
            <c:strRef>
              <c:f>Income!$B$71:$I$71</c:f>
              <c:strCache>
                <c:ptCount val="8"/>
                <c:pt idx="0">
                  <c:v>Baseline: v poor</c:v>
                </c:pt>
                <c:pt idx="1">
                  <c:v>Baseline: poor</c:v>
                </c:pt>
                <c:pt idx="2">
                  <c:v>Baseline: middle</c:v>
                </c:pt>
                <c:pt idx="3">
                  <c:v>Baseline: b-off</c:v>
                </c:pt>
                <c:pt idx="4">
                  <c:v>Current: v poor</c:v>
                </c:pt>
                <c:pt idx="5">
                  <c:v>Current: poor</c:v>
                </c:pt>
                <c:pt idx="6">
                  <c:v>Current: Middle</c:v>
                </c:pt>
                <c:pt idx="7">
                  <c:v>Current: b-off</c:v>
                </c:pt>
              </c:strCache>
            </c:strRef>
          </c:cat>
          <c:val>
            <c:numRef>
              <c:f>Income!$B$104:$I$104</c:f>
              <c:numCache>
                <c:formatCode>#,##0</c:formatCode>
                <c:ptCount val="8"/>
                <c:pt idx="0">
                  <c:v>119.1850081059545</c:v>
                </c:pt>
                <c:pt idx="1">
                  <c:v>570.4354852515507</c:v>
                </c:pt>
                <c:pt idx="2">
                  <c:v>1656.364147132637</c:v>
                </c:pt>
                <c:pt idx="3">
                  <c:v>2032.202121774313</c:v>
                </c:pt>
                <c:pt idx="4">
                  <c:v>39.33105267496497</c:v>
                </c:pt>
                <c:pt idx="5">
                  <c:v>188.2437101330117</c:v>
                </c:pt>
                <c:pt idx="6">
                  <c:v>546.6001685537702</c:v>
                </c:pt>
                <c:pt idx="7">
                  <c:v>670.6267001855233</c:v>
                </c:pt>
              </c:numCache>
            </c:numRef>
          </c:val>
        </c:ser>
        <c:ser>
          <c:idx val="7"/>
          <c:order val="9"/>
          <c:tx>
            <c:strRef>
              <c:f>Income!$A$106</c:f>
              <c:strCache>
                <c:ptCount val="1"/>
                <c:pt idx="0">
                  <c:v>Animals sold</c:v>
                </c:pt>
              </c:strCache>
            </c:strRef>
          </c:tx>
          <c:spPr>
            <a:solidFill>
              <a:srgbClr val="FAC090"/>
            </a:solidFill>
            <a:ln w="3175" cmpd="sng">
              <a:solidFill>
                <a:srgbClr val="000000"/>
              </a:solidFill>
              <a:prstDash val="solid"/>
            </a:ln>
          </c:spPr>
          <c:invertIfNegative val="0"/>
          <c:cat>
            <c:strRef>
              <c:f>Income!$B$71:$I$71</c:f>
              <c:strCache>
                <c:ptCount val="8"/>
                <c:pt idx="0">
                  <c:v>Baseline: v poor</c:v>
                </c:pt>
                <c:pt idx="1">
                  <c:v>Baseline: poor</c:v>
                </c:pt>
                <c:pt idx="2">
                  <c:v>Baseline: middle</c:v>
                </c:pt>
                <c:pt idx="3">
                  <c:v>Baseline: b-off</c:v>
                </c:pt>
                <c:pt idx="4">
                  <c:v>Current: v poor</c:v>
                </c:pt>
                <c:pt idx="5">
                  <c:v>Current: poor</c:v>
                </c:pt>
                <c:pt idx="6">
                  <c:v>Current: Middle</c:v>
                </c:pt>
                <c:pt idx="7">
                  <c:v>Current: b-off</c:v>
                </c:pt>
              </c:strCache>
            </c:strRef>
          </c:cat>
          <c:val>
            <c:numRef>
              <c:f>Income!$B$106:$I$106</c:f>
              <c:numCache>
                <c:formatCode>#,##0</c:formatCode>
                <c:ptCount val="8"/>
                <c:pt idx="0">
                  <c:v>1285.714285714286</c:v>
                </c:pt>
                <c:pt idx="1">
                  <c:v>9750.0</c:v>
                </c:pt>
                <c:pt idx="2">
                  <c:v>28457.14285714286</c:v>
                </c:pt>
                <c:pt idx="3">
                  <c:v>32750.0</c:v>
                </c:pt>
                <c:pt idx="4">
                  <c:v>758.5714285714286</c:v>
                </c:pt>
                <c:pt idx="5">
                  <c:v>5075.860807619005</c:v>
                </c:pt>
                <c:pt idx="6">
                  <c:v>19982.21500621756</c:v>
                </c:pt>
                <c:pt idx="7">
                  <c:v>19378.50914379836</c:v>
                </c:pt>
              </c:numCache>
            </c:numRef>
          </c:val>
        </c:ser>
        <c:ser>
          <c:idx val="8"/>
          <c:order val="10"/>
          <c:tx>
            <c:strRef>
              <c:f>Income!$A$107</c:f>
              <c:strCache>
                <c:ptCount val="1"/>
                <c:pt idx="0">
                  <c:v>Wild foods consumed and sold</c:v>
                </c:pt>
              </c:strCache>
            </c:strRef>
          </c:tx>
          <c:spPr>
            <a:solidFill>
              <a:srgbClr val="B3A2C7"/>
            </a:solidFill>
            <a:ln w="3175" cmpd="sng">
              <a:solidFill>
                <a:srgbClr val="000000"/>
              </a:solidFill>
              <a:prstDash val="solid"/>
            </a:ln>
          </c:spPr>
          <c:invertIfNegative val="0"/>
          <c:cat>
            <c:strRef>
              <c:f>Income!$B$71:$I$71</c:f>
              <c:strCache>
                <c:ptCount val="8"/>
                <c:pt idx="0">
                  <c:v>Baseline: v poor</c:v>
                </c:pt>
                <c:pt idx="1">
                  <c:v>Baseline: poor</c:v>
                </c:pt>
                <c:pt idx="2">
                  <c:v>Baseline: middle</c:v>
                </c:pt>
                <c:pt idx="3">
                  <c:v>Baseline: b-off</c:v>
                </c:pt>
                <c:pt idx="4">
                  <c:v>Current: v poor</c:v>
                </c:pt>
                <c:pt idx="5">
                  <c:v>Current: poor</c:v>
                </c:pt>
                <c:pt idx="6">
                  <c:v>Current: Middle</c:v>
                </c:pt>
                <c:pt idx="7">
                  <c:v>Current: b-off</c:v>
                </c:pt>
              </c:strCache>
            </c:strRef>
          </c:cat>
          <c:val>
            <c:numRef>
              <c:f>Income!$B$107:$I$107</c:f>
              <c:numCache>
                <c:formatCode>#,##0</c:formatCode>
                <c:ptCount val="8"/>
                <c:pt idx="0">
                  <c:v>0.0</c:v>
                </c:pt>
                <c:pt idx="1">
                  <c:v>0.0</c:v>
                </c:pt>
                <c:pt idx="2">
                  <c:v>0.0</c:v>
                </c:pt>
                <c:pt idx="3">
                  <c:v>0.0</c:v>
                </c:pt>
                <c:pt idx="4">
                  <c:v>0.0</c:v>
                </c:pt>
                <c:pt idx="5">
                  <c:v>0.0</c:v>
                </c:pt>
                <c:pt idx="6">
                  <c:v>0.0</c:v>
                </c:pt>
                <c:pt idx="7">
                  <c:v>0.0</c:v>
                </c:pt>
              </c:numCache>
            </c:numRef>
          </c:val>
        </c:ser>
        <c:ser>
          <c:idx val="12"/>
          <c:order val="11"/>
          <c:tx>
            <c:strRef>
              <c:f>Income!$A$108</c:f>
              <c:strCache>
                <c:ptCount val="1"/>
                <c:pt idx="0">
                  <c:v>Labour - casual</c:v>
                </c:pt>
              </c:strCache>
            </c:strRef>
          </c:tx>
          <c:spPr>
            <a:solidFill>
              <a:srgbClr val="D99694"/>
            </a:solidFill>
            <a:ln w="3175" cmpd="sng">
              <a:solidFill>
                <a:srgbClr val="000000"/>
              </a:solidFill>
              <a:prstDash val="solid"/>
            </a:ln>
          </c:spPr>
          <c:invertIfNegative val="0"/>
          <c:cat>
            <c:strRef>
              <c:f>Income!$B$71:$I$71</c:f>
              <c:strCache>
                <c:ptCount val="8"/>
                <c:pt idx="0">
                  <c:v>Baseline: v poor</c:v>
                </c:pt>
                <c:pt idx="1">
                  <c:v>Baseline: poor</c:v>
                </c:pt>
                <c:pt idx="2">
                  <c:v>Baseline: middle</c:v>
                </c:pt>
                <c:pt idx="3">
                  <c:v>Baseline: b-off</c:v>
                </c:pt>
                <c:pt idx="4">
                  <c:v>Current: v poor</c:v>
                </c:pt>
                <c:pt idx="5">
                  <c:v>Current: poor</c:v>
                </c:pt>
                <c:pt idx="6">
                  <c:v>Current: Middle</c:v>
                </c:pt>
                <c:pt idx="7">
                  <c:v>Current: b-off</c:v>
                </c:pt>
              </c:strCache>
            </c:strRef>
          </c:cat>
          <c:val>
            <c:numRef>
              <c:f>Income!$B$108:$I$108</c:f>
              <c:numCache>
                <c:formatCode>#,##0</c:formatCode>
                <c:ptCount val="8"/>
                <c:pt idx="0">
                  <c:v>7428.571428571428</c:v>
                </c:pt>
                <c:pt idx="1">
                  <c:v>4960.0</c:v>
                </c:pt>
                <c:pt idx="2">
                  <c:v>21942.85714285714</c:v>
                </c:pt>
                <c:pt idx="3">
                  <c:v>0.0</c:v>
                </c:pt>
                <c:pt idx="4">
                  <c:v>4122.857142857143</c:v>
                </c:pt>
                <c:pt idx="5">
                  <c:v>2752.800000000001</c:v>
                </c:pt>
                <c:pt idx="6">
                  <c:v>10357.02857142857</c:v>
                </c:pt>
                <c:pt idx="7">
                  <c:v>0.0</c:v>
                </c:pt>
              </c:numCache>
            </c:numRef>
          </c:val>
        </c:ser>
        <c:ser>
          <c:idx val="4"/>
          <c:order val="12"/>
          <c:tx>
            <c:strRef>
              <c:f>Income!$A$109</c:f>
              <c:strCache>
                <c:ptCount val="1"/>
                <c:pt idx="0">
                  <c:v>Labour - formal emp</c:v>
                </c:pt>
              </c:strCache>
            </c:strRef>
          </c:tx>
          <c:spPr>
            <a:solidFill>
              <a:srgbClr val="C0504D"/>
            </a:solidFill>
            <a:ln w="3175" cmpd="sng">
              <a:solidFill>
                <a:srgbClr val="000000"/>
              </a:solidFill>
              <a:prstDash val="solid"/>
            </a:ln>
          </c:spPr>
          <c:invertIfNegative val="0"/>
          <c:cat>
            <c:strRef>
              <c:f>Income!$B$71:$I$71</c:f>
              <c:strCache>
                <c:ptCount val="8"/>
                <c:pt idx="0">
                  <c:v>Baseline: v poor</c:v>
                </c:pt>
                <c:pt idx="1">
                  <c:v>Baseline: poor</c:v>
                </c:pt>
                <c:pt idx="2">
                  <c:v>Baseline: middle</c:v>
                </c:pt>
                <c:pt idx="3">
                  <c:v>Baseline: b-off</c:v>
                </c:pt>
                <c:pt idx="4">
                  <c:v>Current: v poor</c:v>
                </c:pt>
                <c:pt idx="5">
                  <c:v>Current: poor</c:v>
                </c:pt>
                <c:pt idx="6">
                  <c:v>Current: Middle</c:v>
                </c:pt>
                <c:pt idx="7">
                  <c:v>Current: b-off</c:v>
                </c:pt>
              </c:strCache>
            </c:strRef>
          </c:cat>
          <c:val>
            <c:numRef>
              <c:f>Income!$B$109:$I$109</c:f>
              <c:numCache>
                <c:formatCode>#,##0</c:formatCode>
                <c:ptCount val="8"/>
                <c:pt idx="0">
                  <c:v>0.0</c:v>
                </c:pt>
                <c:pt idx="1">
                  <c:v>0.0</c:v>
                </c:pt>
                <c:pt idx="2">
                  <c:v>0.0</c:v>
                </c:pt>
                <c:pt idx="3">
                  <c:v>75600.0</c:v>
                </c:pt>
                <c:pt idx="4">
                  <c:v>0.0</c:v>
                </c:pt>
                <c:pt idx="5">
                  <c:v>0.0</c:v>
                </c:pt>
                <c:pt idx="6">
                  <c:v>0.0</c:v>
                </c:pt>
                <c:pt idx="7">
                  <c:v>35683.2</c:v>
                </c:pt>
              </c:numCache>
            </c:numRef>
          </c:val>
        </c:ser>
        <c:ser>
          <c:idx val="0"/>
          <c:order val="13"/>
          <c:tx>
            <c:strRef>
              <c:f>Income!$A$110</c:f>
              <c:strCache>
                <c:ptCount val="1"/>
                <c:pt idx="0">
                  <c:v>Labour - public works</c:v>
                </c:pt>
              </c:strCache>
            </c:strRef>
          </c:tx>
          <c:spPr>
            <a:solidFill>
              <a:srgbClr val="953735"/>
            </a:solidFill>
            <a:ln w="3175" cmpd="sng">
              <a:solidFill>
                <a:srgbClr val="000000"/>
              </a:solidFill>
              <a:prstDash val="solid"/>
            </a:ln>
          </c:spPr>
          <c:invertIfNegative val="0"/>
          <c:cat>
            <c:strRef>
              <c:f>Income!$B$71:$I$71</c:f>
              <c:strCache>
                <c:ptCount val="8"/>
                <c:pt idx="0">
                  <c:v>Baseline: v poor</c:v>
                </c:pt>
                <c:pt idx="1">
                  <c:v>Baseline: poor</c:v>
                </c:pt>
                <c:pt idx="2">
                  <c:v>Baseline: middle</c:v>
                </c:pt>
                <c:pt idx="3">
                  <c:v>Baseline: b-off</c:v>
                </c:pt>
                <c:pt idx="4">
                  <c:v>Current: v poor</c:v>
                </c:pt>
                <c:pt idx="5">
                  <c:v>Current: poor</c:v>
                </c:pt>
                <c:pt idx="6">
                  <c:v>Current: Middle</c:v>
                </c:pt>
                <c:pt idx="7">
                  <c:v>Current: b-off</c:v>
                </c:pt>
              </c:strCache>
            </c:strRef>
          </c:cat>
          <c:val>
            <c:numRef>
              <c:f>Income!$B$110:$I$110</c:f>
              <c:numCache>
                <c:formatCode>#,##0</c:formatCode>
                <c:ptCount val="8"/>
                <c:pt idx="0">
                  <c:v>0.0</c:v>
                </c:pt>
                <c:pt idx="1">
                  <c:v>14916.0</c:v>
                </c:pt>
                <c:pt idx="2">
                  <c:v>0.0</c:v>
                </c:pt>
                <c:pt idx="3">
                  <c:v>0.0</c:v>
                </c:pt>
                <c:pt idx="4">
                  <c:v>0.0</c:v>
                </c:pt>
                <c:pt idx="5">
                  <c:v>17600.88</c:v>
                </c:pt>
                <c:pt idx="6">
                  <c:v>0.0</c:v>
                </c:pt>
                <c:pt idx="7">
                  <c:v>0.0</c:v>
                </c:pt>
              </c:numCache>
            </c:numRef>
          </c:val>
        </c:ser>
        <c:ser>
          <c:idx val="6"/>
          <c:order val="14"/>
          <c:tx>
            <c:strRef>
              <c:f>Income!$A$111</c:f>
              <c:strCache>
                <c:ptCount val="1"/>
                <c:pt idx="0">
                  <c:v>Self - employment</c:v>
                </c:pt>
              </c:strCache>
            </c:strRef>
          </c:tx>
          <c:spPr>
            <a:solidFill>
              <a:srgbClr val="D3BBD8"/>
            </a:solidFill>
            <a:ln w="3175" cmpd="sng">
              <a:solidFill>
                <a:srgbClr val="000000"/>
              </a:solidFill>
              <a:prstDash val="solid"/>
            </a:ln>
          </c:spPr>
          <c:invertIfNegative val="0"/>
          <c:val>
            <c:numRef>
              <c:f>Income!$B$111:$I$111</c:f>
              <c:numCache>
                <c:formatCode>#,##0</c:formatCode>
                <c:ptCount val="8"/>
                <c:pt idx="0">
                  <c:v>0.0</c:v>
                </c:pt>
                <c:pt idx="1">
                  <c:v>0.0</c:v>
                </c:pt>
                <c:pt idx="2">
                  <c:v>0.0</c:v>
                </c:pt>
                <c:pt idx="3">
                  <c:v>0.0</c:v>
                </c:pt>
                <c:pt idx="4">
                  <c:v>0.0</c:v>
                </c:pt>
                <c:pt idx="5">
                  <c:v>0.0</c:v>
                </c:pt>
                <c:pt idx="6">
                  <c:v>0.0</c:v>
                </c:pt>
                <c:pt idx="7">
                  <c:v>0.0</c:v>
                </c:pt>
              </c:numCache>
            </c:numRef>
          </c:val>
        </c:ser>
        <c:ser>
          <c:idx val="3"/>
          <c:order val="15"/>
          <c:tx>
            <c:strRef>
              <c:f>Income!$A$82</c:f>
              <c:strCache>
                <c:ptCount val="1"/>
                <c:pt idx="0">
                  <c:v>Small business/petty trading</c:v>
                </c:pt>
              </c:strCache>
            </c:strRef>
          </c:tx>
          <c:spPr>
            <a:solidFill>
              <a:srgbClr val="CC66FF"/>
            </a:solidFill>
            <a:ln w="3175" cmpd="sng">
              <a:solidFill>
                <a:srgbClr val="000000"/>
              </a:solidFill>
              <a:prstDash val="solid"/>
            </a:ln>
          </c:spPr>
          <c:invertIfNegative val="0"/>
          <c:val>
            <c:numRef>
              <c:f>Income!$B$112:$I$112</c:f>
              <c:numCache>
                <c:formatCode>#,##0</c:formatCode>
                <c:ptCount val="8"/>
                <c:pt idx="0">
                  <c:v>0.0</c:v>
                </c:pt>
                <c:pt idx="1">
                  <c:v>0.0</c:v>
                </c:pt>
                <c:pt idx="2">
                  <c:v>8708.57142857143</c:v>
                </c:pt>
                <c:pt idx="3">
                  <c:v>62700.0</c:v>
                </c:pt>
                <c:pt idx="4">
                  <c:v>0.0</c:v>
                </c:pt>
                <c:pt idx="5">
                  <c:v>0.0</c:v>
                </c:pt>
                <c:pt idx="6">
                  <c:v>10276.11428571429</c:v>
                </c:pt>
                <c:pt idx="7">
                  <c:v>59188.8</c:v>
                </c:pt>
              </c:numCache>
            </c:numRef>
          </c:val>
        </c:ser>
        <c:ser>
          <c:idx val="9"/>
          <c:order val="16"/>
          <c:tx>
            <c:strRef>
              <c:f>Income!$A$113</c:f>
              <c:strCache>
                <c:ptCount val="1"/>
                <c:pt idx="0">
                  <c:v>Food transfer - official</c:v>
                </c:pt>
              </c:strCache>
            </c:strRef>
          </c:tx>
          <c:spPr>
            <a:solidFill>
              <a:srgbClr val="558ED5"/>
            </a:solidFill>
            <a:ln w="3175" cmpd="sng">
              <a:solidFill>
                <a:srgbClr val="000000"/>
              </a:solidFill>
              <a:prstDash val="solid"/>
            </a:ln>
          </c:spPr>
          <c:invertIfNegative val="0"/>
          <c:cat>
            <c:strRef>
              <c:f>Income!$B$71:$I$71</c:f>
              <c:strCache>
                <c:ptCount val="8"/>
                <c:pt idx="0">
                  <c:v>Baseline: v poor</c:v>
                </c:pt>
                <c:pt idx="1">
                  <c:v>Baseline: poor</c:v>
                </c:pt>
                <c:pt idx="2">
                  <c:v>Baseline: middle</c:v>
                </c:pt>
                <c:pt idx="3">
                  <c:v>Baseline: b-off</c:v>
                </c:pt>
                <c:pt idx="4">
                  <c:v>Current: v poor</c:v>
                </c:pt>
                <c:pt idx="5">
                  <c:v>Current: poor</c:v>
                </c:pt>
                <c:pt idx="6">
                  <c:v>Current: Middle</c:v>
                </c:pt>
                <c:pt idx="7">
                  <c:v>Current: b-off</c:v>
                </c:pt>
              </c:strCache>
            </c:strRef>
          </c:cat>
          <c:val>
            <c:numRef>
              <c:f>Income!$B$113:$I$113</c:f>
              <c:numCache>
                <c:formatCode>#,##0</c:formatCode>
                <c:ptCount val="8"/>
                <c:pt idx="0">
                  <c:v>1401.310691241349</c:v>
                </c:pt>
                <c:pt idx="1">
                  <c:v>1401.310691241349</c:v>
                </c:pt>
                <c:pt idx="2">
                  <c:v>1401.310691241349</c:v>
                </c:pt>
                <c:pt idx="3">
                  <c:v>0.0</c:v>
                </c:pt>
                <c:pt idx="4">
                  <c:v>2312.162640548226</c:v>
                </c:pt>
                <c:pt idx="5">
                  <c:v>2312.162640548226</c:v>
                </c:pt>
                <c:pt idx="6">
                  <c:v>2312.162640548226</c:v>
                </c:pt>
                <c:pt idx="7">
                  <c:v>0.0</c:v>
                </c:pt>
              </c:numCache>
            </c:numRef>
          </c:val>
        </c:ser>
        <c:ser>
          <c:idx val="17"/>
          <c:order val="17"/>
          <c:tx>
            <c:strRef>
              <c:f>Income!$A$114</c:f>
              <c:strCache>
                <c:ptCount val="1"/>
                <c:pt idx="0">
                  <c:v>Food transfer - gifts</c:v>
                </c:pt>
              </c:strCache>
            </c:strRef>
          </c:tx>
          <c:spPr>
            <a:solidFill>
              <a:srgbClr val="B9CDE5"/>
            </a:solidFill>
            <a:ln w="3175" cmpd="sng">
              <a:solidFill>
                <a:srgbClr val="000000"/>
              </a:solidFill>
              <a:prstDash val="solid"/>
            </a:ln>
          </c:spPr>
          <c:invertIfNegative val="0"/>
          <c:val>
            <c:numRef>
              <c:f>Income!$B$114:$I$114</c:f>
              <c:numCache>
                <c:formatCode>#,##0</c:formatCode>
                <c:ptCount val="8"/>
                <c:pt idx="0">
                  <c:v>0.0</c:v>
                </c:pt>
                <c:pt idx="1">
                  <c:v>0.0</c:v>
                </c:pt>
                <c:pt idx="2">
                  <c:v>0.0</c:v>
                </c:pt>
                <c:pt idx="3">
                  <c:v>0.0</c:v>
                </c:pt>
                <c:pt idx="4">
                  <c:v>0.0</c:v>
                </c:pt>
                <c:pt idx="5">
                  <c:v>0.0</c:v>
                </c:pt>
                <c:pt idx="6">
                  <c:v>0.0</c:v>
                </c:pt>
                <c:pt idx="7">
                  <c:v>0.0</c:v>
                </c:pt>
              </c:numCache>
            </c:numRef>
          </c:val>
        </c:ser>
        <c:ser>
          <c:idx val="10"/>
          <c:order val="18"/>
          <c:tx>
            <c:strRef>
              <c:f>Income!$A$115</c:f>
              <c:strCache>
                <c:ptCount val="1"/>
                <c:pt idx="0">
                  <c:v>Cash transfer - official</c:v>
                </c:pt>
              </c:strCache>
            </c:strRef>
          </c:tx>
          <c:spPr>
            <a:solidFill>
              <a:srgbClr val="A6A6A6"/>
            </a:solidFill>
            <a:ln w="3175" cmpd="sng">
              <a:solidFill>
                <a:srgbClr val="000000"/>
              </a:solidFill>
              <a:prstDash val="solid"/>
            </a:ln>
          </c:spPr>
          <c:invertIfNegative val="0"/>
          <c:cat>
            <c:strRef>
              <c:f>Income!$B$71:$I$71</c:f>
              <c:strCache>
                <c:ptCount val="8"/>
                <c:pt idx="0">
                  <c:v>Baseline: v poor</c:v>
                </c:pt>
                <c:pt idx="1">
                  <c:v>Baseline: poor</c:v>
                </c:pt>
                <c:pt idx="2">
                  <c:v>Baseline: middle</c:v>
                </c:pt>
                <c:pt idx="3">
                  <c:v>Baseline: b-off</c:v>
                </c:pt>
                <c:pt idx="4">
                  <c:v>Current: v poor</c:v>
                </c:pt>
                <c:pt idx="5">
                  <c:v>Current: poor</c:v>
                </c:pt>
                <c:pt idx="6">
                  <c:v>Current: Middle</c:v>
                </c:pt>
                <c:pt idx="7">
                  <c:v>Current: b-off</c:v>
                </c:pt>
              </c:strCache>
            </c:strRef>
          </c:cat>
          <c:val>
            <c:numRef>
              <c:f>Income!$B$115:$I$115</c:f>
              <c:numCache>
                <c:formatCode>#,##0</c:formatCode>
                <c:ptCount val="8"/>
                <c:pt idx="0">
                  <c:v>23108.57142857143</c:v>
                </c:pt>
                <c:pt idx="1">
                  <c:v>22020.0</c:v>
                </c:pt>
                <c:pt idx="2">
                  <c:v>0.0</c:v>
                </c:pt>
                <c:pt idx="3">
                  <c:v>7620.0</c:v>
                </c:pt>
                <c:pt idx="4">
                  <c:v>27268.11428571429</c:v>
                </c:pt>
                <c:pt idx="5">
                  <c:v>25983.6</c:v>
                </c:pt>
                <c:pt idx="6">
                  <c:v>0.0</c:v>
                </c:pt>
                <c:pt idx="7">
                  <c:v>8991.6</c:v>
                </c:pt>
              </c:numCache>
            </c:numRef>
          </c:val>
        </c:ser>
        <c:ser>
          <c:idx val="11"/>
          <c:order val="19"/>
          <c:tx>
            <c:strRef>
              <c:f>Income!$A$116</c:f>
              <c:strCache>
                <c:ptCount val="1"/>
                <c:pt idx="0">
                  <c:v>Cash transfer - gifts</c:v>
                </c:pt>
              </c:strCache>
            </c:strRef>
          </c:tx>
          <c:spPr>
            <a:solidFill>
              <a:srgbClr val="D9D9D9"/>
            </a:solidFill>
            <a:ln w="3175" cmpd="sng">
              <a:solidFill>
                <a:srgbClr val="000000"/>
              </a:solidFill>
              <a:prstDash val="solid"/>
            </a:ln>
          </c:spPr>
          <c:invertIfNegative val="0"/>
          <c:cat>
            <c:strRef>
              <c:f>Income!$B$71:$I$71</c:f>
              <c:strCache>
                <c:ptCount val="8"/>
                <c:pt idx="0">
                  <c:v>Baseline: v poor</c:v>
                </c:pt>
                <c:pt idx="1">
                  <c:v>Baseline: poor</c:v>
                </c:pt>
                <c:pt idx="2">
                  <c:v>Baseline: middle</c:v>
                </c:pt>
                <c:pt idx="3">
                  <c:v>Baseline: b-off</c:v>
                </c:pt>
                <c:pt idx="4">
                  <c:v>Current: v poor</c:v>
                </c:pt>
                <c:pt idx="5">
                  <c:v>Current: poor</c:v>
                </c:pt>
                <c:pt idx="6">
                  <c:v>Current: Middle</c:v>
                </c:pt>
                <c:pt idx="7">
                  <c:v>Current: b-off</c:v>
                </c:pt>
              </c:strCache>
            </c:strRef>
          </c:cat>
          <c:val>
            <c:numRef>
              <c:f>Income!$B$116:$I$116</c:f>
              <c:numCache>
                <c:formatCode>#,##0</c:formatCode>
                <c:ptCount val="8"/>
                <c:pt idx="0">
                  <c:v>0.0</c:v>
                </c:pt>
                <c:pt idx="1">
                  <c:v>0.0</c:v>
                </c:pt>
                <c:pt idx="2">
                  <c:v>13714.28571428571</c:v>
                </c:pt>
                <c:pt idx="3">
                  <c:v>26040.0</c:v>
                </c:pt>
                <c:pt idx="4">
                  <c:v>0.0</c:v>
                </c:pt>
                <c:pt idx="5">
                  <c:v>0.0</c:v>
                </c:pt>
                <c:pt idx="6">
                  <c:v>15222.85714285714</c:v>
                </c:pt>
                <c:pt idx="7">
                  <c:v>27030.0</c:v>
                </c:pt>
              </c:numCache>
            </c:numRef>
          </c:val>
        </c:ser>
        <c:ser>
          <c:idx val="14"/>
          <c:order val="20"/>
          <c:tx>
            <c:strRef>
              <c:f>Income!$A$117</c:f>
              <c:strCache>
                <c:ptCount val="1"/>
                <c:pt idx="0">
                  <c:v>Other</c:v>
                </c:pt>
              </c:strCache>
            </c:strRef>
          </c:tx>
          <c:spPr>
            <a:solidFill>
              <a:schemeClr val="bg2">
                <a:lumMod val="50000"/>
              </a:schemeClr>
            </a:solidFill>
            <a:ln w="3175" cmpd="sng">
              <a:solidFill>
                <a:schemeClr val="tx1"/>
              </a:solidFill>
            </a:ln>
          </c:spPr>
          <c:invertIfNegative val="0"/>
          <c:cat>
            <c:strRef>
              <c:f>Income!$B$71:$I$71</c:f>
              <c:strCache>
                <c:ptCount val="8"/>
                <c:pt idx="0">
                  <c:v>Baseline: v poor</c:v>
                </c:pt>
                <c:pt idx="1">
                  <c:v>Baseline: poor</c:v>
                </c:pt>
                <c:pt idx="2">
                  <c:v>Baseline: middle</c:v>
                </c:pt>
                <c:pt idx="3">
                  <c:v>Baseline: b-off</c:v>
                </c:pt>
                <c:pt idx="4">
                  <c:v>Current: v poor</c:v>
                </c:pt>
                <c:pt idx="5">
                  <c:v>Current: poor</c:v>
                </c:pt>
                <c:pt idx="6">
                  <c:v>Current: Middle</c:v>
                </c:pt>
                <c:pt idx="7">
                  <c:v>Current: b-off</c:v>
                </c:pt>
              </c:strCache>
            </c:strRef>
          </c:cat>
          <c:val>
            <c:numRef>
              <c:f>Income!$B$117:$I$117</c:f>
              <c:numCache>
                <c:formatCode>#,##0</c:formatCode>
                <c:ptCount val="8"/>
                <c:pt idx="0">
                  <c:v>0.0</c:v>
                </c:pt>
                <c:pt idx="1">
                  <c:v>0.0</c:v>
                </c:pt>
                <c:pt idx="2">
                  <c:v>0.0</c:v>
                </c:pt>
                <c:pt idx="3">
                  <c:v>0.0</c:v>
                </c:pt>
                <c:pt idx="4">
                  <c:v>0.0</c:v>
                </c:pt>
                <c:pt idx="5">
                  <c:v>0.0</c:v>
                </c:pt>
                <c:pt idx="6">
                  <c:v>0.0</c:v>
                </c:pt>
                <c:pt idx="7">
                  <c:v>0.0</c:v>
                </c:pt>
              </c:numCache>
            </c:numRef>
          </c:val>
        </c:ser>
        <c:dLbls>
          <c:showLegendKey val="0"/>
          <c:showVal val="0"/>
          <c:showCatName val="0"/>
          <c:showSerName val="0"/>
          <c:showPercent val="0"/>
          <c:showBubbleSize val="0"/>
        </c:dLbls>
        <c:gapWidth val="150"/>
        <c:overlap val="100"/>
        <c:axId val="-2134453288"/>
        <c:axId val="-2134616776"/>
      </c:barChart>
      <c:lineChart>
        <c:grouping val="standard"/>
        <c:varyColors val="0"/>
        <c:ser>
          <c:idx val="13"/>
          <c:order val="0"/>
          <c:tx>
            <c:strRef>
              <c:f>Income!$A$119</c:f>
              <c:strCache>
                <c:ptCount val="1"/>
                <c:pt idx="0">
                  <c:v>Food Poverty line</c:v>
                </c:pt>
              </c:strCache>
            </c:strRef>
          </c:tx>
          <c:spPr>
            <a:ln w="12700">
              <a:solidFill>
                <a:srgbClr val="DD0806"/>
              </a:solidFill>
              <a:prstDash val="solid"/>
            </a:ln>
          </c:spPr>
          <c:marker>
            <c:symbol val="none"/>
          </c:marker>
          <c:cat>
            <c:strRef>
              <c:f>Income!$B$71:$I$71</c:f>
              <c:strCache>
                <c:ptCount val="8"/>
                <c:pt idx="0">
                  <c:v>Baseline: v poor</c:v>
                </c:pt>
                <c:pt idx="1">
                  <c:v>Baseline: poor</c:v>
                </c:pt>
                <c:pt idx="2">
                  <c:v>Baseline: middle</c:v>
                </c:pt>
                <c:pt idx="3">
                  <c:v>Baseline: b-off</c:v>
                </c:pt>
                <c:pt idx="4">
                  <c:v>Current: v poor</c:v>
                </c:pt>
                <c:pt idx="5">
                  <c:v>Current: poor</c:v>
                </c:pt>
                <c:pt idx="6">
                  <c:v>Current: Middle</c:v>
                </c:pt>
                <c:pt idx="7">
                  <c:v>Current: b-off</c:v>
                </c:pt>
              </c:strCache>
            </c:strRef>
          </c:cat>
          <c:val>
            <c:numRef>
              <c:f>Income!$B$119:$E$119</c:f>
              <c:numCache>
                <c:formatCode>#,##0</c:formatCode>
                <c:ptCount val="4"/>
                <c:pt idx="0">
                  <c:v>24062.6463840672</c:v>
                </c:pt>
                <c:pt idx="1">
                  <c:v>24062.6463840672</c:v>
                </c:pt>
                <c:pt idx="2">
                  <c:v>24062.6463840672</c:v>
                </c:pt>
                <c:pt idx="3">
                  <c:v>24062.64638406721</c:v>
                </c:pt>
              </c:numCache>
            </c:numRef>
          </c:val>
          <c:smooth val="0"/>
        </c:ser>
        <c:ser>
          <c:idx val="15"/>
          <c:order val="1"/>
          <c:tx>
            <c:strRef>
              <c:f>Income!$A$123</c:f>
              <c:strCache>
                <c:ptCount val="1"/>
                <c:pt idx="0">
                  <c:v>Food Poverty line</c:v>
                </c:pt>
              </c:strCache>
            </c:strRef>
          </c:tx>
          <c:spPr>
            <a:ln w="12700">
              <a:solidFill>
                <a:srgbClr val="DD0806"/>
              </a:solidFill>
              <a:prstDash val="solid"/>
            </a:ln>
          </c:spPr>
          <c:marker>
            <c:symbol val="none"/>
          </c:marker>
          <c:cat>
            <c:strRef>
              <c:f>Income!$B$71:$I$71</c:f>
              <c:strCache>
                <c:ptCount val="8"/>
                <c:pt idx="0">
                  <c:v>Baseline: v poor</c:v>
                </c:pt>
                <c:pt idx="1">
                  <c:v>Baseline: poor</c:v>
                </c:pt>
                <c:pt idx="2">
                  <c:v>Baseline: middle</c:v>
                </c:pt>
                <c:pt idx="3">
                  <c:v>Baseline: b-off</c:v>
                </c:pt>
                <c:pt idx="4">
                  <c:v>Current: v poor</c:v>
                </c:pt>
                <c:pt idx="5">
                  <c:v>Current: poor</c:v>
                </c:pt>
                <c:pt idx="6">
                  <c:v>Current: Middle</c:v>
                </c:pt>
                <c:pt idx="7">
                  <c:v>Current: b-off</c:v>
                </c:pt>
              </c:strCache>
            </c:strRef>
          </c:cat>
          <c:val>
            <c:numRef>
              <c:f>Income!$B$123:$I$123</c:f>
              <c:numCache>
                <c:formatCode>General</c:formatCode>
                <c:ptCount val="8"/>
                <c:pt idx="4" formatCode="#,##0">
                  <c:v>35969.40697206206</c:v>
                </c:pt>
                <c:pt idx="5" formatCode="#,##0">
                  <c:v>35969.40697206205</c:v>
                </c:pt>
                <c:pt idx="6" formatCode="#,##0">
                  <c:v>35969.40697206205</c:v>
                </c:pt>
                <c:pt idx="7" formatCode="#,##0">
                  <c:v>35969.40697206206</c:v>
                </c:pt>
              </c:numCache>
            </c:numRef>
          </c:val>
          <c:smooth val="0"/>
        </c:ser>
        <c:ser>
          <c:idx val="18"/>
          <c:order val="3"/>
          <c:tx>
            <c:strRef>
              <c:f>Income!$A$120</c:f>
              <c:strCache>
                <c:ptCount val="1"/>
                <c:pt idx="0">
                  <c:v>Lower Bound Poverty line</c:v>
                </c:pt>
              </c:strCache>
            </c:strRef>
          </c:tx>
          <c:spPr>
            <a:ln w="12700" cmpd="sng">
              <a:solidFill>
                <a:srgbClr val="FF0000"/>
              </a:solidFill>
              <a:prstDash val="dash"/>
            </a:ln>
          </c:spPr>
          <c:marker>
            <c:symbol val="none"/>
          </c:marker>
          <c:cat>
            <c:strRef>
              <c:f>Income!$B$71:$I$71</c:f>
              <c:strCache>
                <c:ptCount val="8"/>
                <c:pt idx="0">
                  <c:v>Baseline: v poor</c:v>
                </c:pt>
                <c:pt idx="1">
                  <c:v>Baseline: poor</c:v>
                </c:pt>
                <c:pt idx="2">
                  <c:v>Baseline: middle</c:v>
                </c:pt>
                <c:pt idx="3">
                  <c:v>Baseline: b-off</c:v>
                </c:pt>
                <c:pt idx="4">
                  <c:v>Current: v poor</c:v>
                </c:pt>
                <c:pt idx="5">
                  <c:v>Current: poor</c:v>
                </c:pt>
                <c:pt idx="6">
                  <c:v>Current: Middle</c:v>
                </c:pt>
                <c:pt idx="7">
                  <c:v>Current: b-off</c:v>
                </c:pt>
              </c:strCache>
            </c:strRef>
          </c:cat>
          <c:val>
            <c:numRef>
              <c:f>Income!$B$120:$E$120</c:f>
              <c:numCache>
                <c:formatCode>#,##0</c:formatCode>
                <c:ptCount val="4"/>
                <c:pt idx="0">
                  <c:v>42445.47305073387</c:v>
                </c:pt>
                <c:pt idx="1">
                  <c:v>42445.47305073388</c:v>
                </c:pt>
                <c:pt idx="2">
                  <c:v>42445.47305073387</c:v>
                </c:pt>
                <c:pt idx="3">
                  <c:v>42445.47305073388</c:v>
                </c:pt>
              </c:numCache>
            </c:numRef>
          </c:val>
          <c:smooth val="0"/>
        </c:ser>
        <c:ser>
          <c:idx val="19"/>
          <c:order val="4"/>
          <c:tx>
            <c:strRef>
              <c:f>Income!$A$124</c:f>
              <c:strCache>
                <c:ptCount val="1"/>
                <c:pt idx="0">
                  <c:v>Lower Bound Poverty line</c:v>
                </c:pt>
              </c:strCache>
            </c:strRef>
          </c:tx>
          <c:spPr>
            <a:ln w="12700" cmpd="sng">
              <a:solidFill>
                <a:srgbClr val="FF0000"/>
              </a:solidFill>
              <a:prstDash val="dash"/>
            </a:ln>
          </c:spPr>
          <c:marker>
            <c:symbol val="none"/>
          </c:marker>
          <c:cat>
            <c:strRef>
              <c:f>Income!$B$71:$I$71</c:f>
              <c:strCache>
                <c:ptCount val="8"/>
                <c:pt idx="0">
                  <c:v>Baseline: v poor</c:v>
                </c:pt>
                <c:pt idx="1">
                  <c:v>Baseline: poor</c:v>
                </c:pt>
                <c:pt idx="2">
                  <c:v>Baseline: middle</c:v>
                </c:pt>
                <c:pt idx="3">
                  <c:v>Baseline: b-off</c:v>
                </c:pt>
                <c:pt idx="4">
                  <c:v>Current: v poor</c:v>
                </c:pt>
                <c:pt idx="5">
                  <c:v>Current: poor</c:v>
                </c:pt>
                <c:pt idx="6">
                  <c:v>Current: Middle</c:v>
                </c:pt>
                <c:pt idx="7">
                  <c:v>Current: b-off</c:v>
                </c:pt>
              </c:strCache>
            </c:strRef>
          </c:cat>
          <c:val>
            <c:numRef>
              <c:f>Income!$B$124:$I$124</c:f>
              <c:numCache>
                <c:formatCode>General</c:formatCode>
                <c:ptCount val="8"/>
                <c:pt idx="4" formatCode="#,##0">
                  <c:v>54352.23363872872</c:v>
                </c:pt>
                <c:pt idx="5" formatCode="#,##0">
                  <c:v>54352.23363872873</c:v>
                </c:pt>
                <c:pt idx="6" formatCode="#,##0">
                  <c:v>54352.23363872872</c:v>
                </c:pt>
                <c:pt idx="7" formatCode="#,##0">
                  <c:v>54352.23363872873</c:v>
                </c:pt>
              </c:numCache>
            </c:numRef>
          </c:val>
          <c:smooth val="0"/>
        </c:ser>
        <c:ser>
          <c:idx val="20"/>
          <c:order val="5"/>
          <c:tx>
            <c:strRef>
              <c:f>Income!$A$121</c:f>
              <c:strCache>
                <c:ptCount val="1"/>
                <c:pt idx="0">
                  <c:v>Upper Bound Poverty line</c:v>
                </c:pt>
              </c:strCache>
            </c:strRef>
          </c:tx>
          <c:spPr>
            <a:ln w="12700" cmpd="sng">
              <a:solidFill>
                <a:srgbClr val="723F95"/>
              </a:solidFill>
              <a:prstDash val="lgDash"/>
            </a:ln>
          </c:spPr>
          <c:marker>
            <c:symbol val="none"/>
          </c:marker>
          <c:cat>
            <c:strRef>
              <c:f>Income!$B$71:$I$71</c:f>
              <c:strCache>
                <c:ptCount val="8"/>
                <c:pt idx="0">
                  <c:v>Baseline: v poor</c:v>
                </c:pt>
                <c:pt idx="1">
                  <c:v>Baseline: poor</c:v>
                </c:pt>
                <c:pt idx="2">
                  <c:v>Baseline: middle</c:v>
                </c:pt>
                <c:pt idx="3">
                  <c:v>Baseline: b-off</c:v>
                </c:pt>
                <c:pt idx="4">
                  <c:v>Current: v poor</c:v>
                </c:pt>
                <c:pt idx="5">
                  <c:v>Current: poor</c:v>
                </c:pt>
                <c:pt idx="6">
                  <c:v>Current: Middle</c:v>
                </c:pt>
                <c:pt idx="7">
                  <c:v>Current: b-off</c:v>
                </c:pt>
              </c:strCache>
            </c:strRef>
          </c:cat>
          <c:val>
            <c:numRef>
              <c:f>Income!$B$121:$E$121</c:f>
              <c:numCache>
                <c:formatCode>#,##0</c:formatCode>
                <c:ptCount val="4"/>
                <c:pt idx="0">
                  <c:v>75183.39305073386</c:v>
                </c:pt>
                <c:pt idx="1">
                  <c:v>75183.39305073388</c:v>
                </c:pt>
                <c:pt idx="2">
                  <c:v>75183.39305073386</c:v>
                </c:pt>
                <c:pt idx="3">
                  <c:v>75183.39305073388</c:v>
                </c:pt>
              </c:numCache>
            </c:numRef>
          </c:val>
          <c:smooth val="0"/>
        </c:ser>
        <c:ser>
          <c:idx val="21"/>
          <c:order val="6"/>
          <c:tx>
            <c:strRef>
              <c:f>Income!$A$125</c:f>
              <c:strCache>
                <c:ptCount val="1"/>
                <c:pt idx="0">
                  <c:v>Upper Bound Poverty line</c:v>
                </c:pt>
              </c:strCache>
            </c:strRef>
          </c:tx>
          <c:spPr>
            <a:ln w="12700" cmpd="sng">
              <a:solidFill>
                <a:srgbClr val="723F95"/>
              </a:solidFill>
              <a:prstDash val="lgDash"/>
            </a:ln>
          </c:spPr>
          <c:marker>
            <c:symbol val="none"/>
          </c:marker>
          <c:cat>
            <c:strRef>
              <c:f>Income!$B$71:$I$71</c:f>
              <c:strCache>
                <c:ptCount val="8"/>
                <c:pt idx="0">
                  <c:v>Baseline: v poor</c:v>
                </c:pt>
                <c:pt idx="1">
                  <c:v>Baseline: poor</c:v>
                </c:pt>
                <c:pt idx="2">
                  <c:v>Baseline: middle</c:v>
                </c:pt>
                <c:pt idx="3">
                  <c:v>Baseline: b-off</c:v>
                </c:pt>
                <c:pt idx="4">
                  <c:v>Current: v poor</c:v>
                </c:pt>
                <c:pt idx="5">
                  <c:v>Current: poor</c:v>
                </c:pt>
                <c:pt idx="6">
                  <c:v>Current: Middle</c:v>
                </c:pt>
                <c:pt idx="7">
                  <c:v>Current: b-off</c:v>
                </c:pt>
              </c:strCache>
            </c:strRef>
          </c:cat>
          <c:val>
            <c:numRef>
              <c:f>Income!$B$125:$I$125</c:f>
              <c:numCache>
                <c:formatCode>General</c:formatCode>
                <c:ptCount val="8"/>
                <c:pt idx="4" formatCode="#,##0">
                  <c:v>87090.15363872873</c:v>
                </c:pt>
                <c:pt idx="5" formatCode="#,##0">
                  <c:v>87090.15363872871</c:v>
                </c:pt>
                <c:pt idx="6" formatCode="#,##0">
                  <c:v>87090.15363872873</c:v>
                </c:pt>
                <c:pt idx="7" formatCode="#,##0">
                  <c:v>87090.15363872871</c:v>
                </c:pt>
              </c:numCache>
            </c:numRef>
          </c:val>
          <c:smooth val="0"/>
        </c:ser>
        <c:dLbls>
          <c:showLegendKey val="0"/>
          <c:showVal val="0"/>
          <c:showCatName val="0"/>
          <c:showSerName val="0"/>
          <c:showPercent val="0"/>
          <c:showBubbleSize val="0"/>
        </c:dLbls>
        <c:marker val="1"/>
        <c:smooth val="0"/>
        <c:axId val="-2134453288"/>
        <c:axId val="-2134616776"/>
      </c:lineChart>
      <c:catAx>
        <c:axId val="-2134453288"/>
        <c:scaling>
          <c:orientation val="minMax"/>
        </c:scaling>
        <c:delete val="0"/>
        <c:axPos val="b"/>
        <c:numFmt formatCode="General" sourceLinked="1"/>
        <c:majorTickMark val="out"/>
        <c:minorTickMark val="none"/>
        <c:tickLblPos val="nextTo"/>
        <c:spPr>
          <a:ln w="6350" cmpd="sng">
            <a:solidFill>
              <a:srgbClr val="000000"/>
            </a:solidFill>
            <a:prstDash val="solid"/>
          </a:ln>
        </c:spPr>
        <c:txPr>
          <a:bodyPr rot="0" vert="horz"/>
          <a:lstStyle/>
          <a:p>
            <a:pPr>
              <a:defRPr sz="800" b="0" i="0" u="none" strike="noStrike" baseline="0">
                <a:solidFill>
                  <a:srgbClr val="000000"/>
                </a:solidFill>
                <a:latin typeface="Helvetica Light"/>
                <a:ea typeface="Arial"/>
                <a:cs typeface="Helvetica Light"/>
              </a:defRPr>
            </a:pPr>
            <a:endParaRPr lang="en-US"/>
          </a:p>
        </c:txPr>
        <c:crossAx val="-2134616776"/>
        <c:crosses val="autoZero"/>
        <c:auto val="1"/>
        <c:lblAlgn val="ctr"/>
        <c:lblOffset val="100"/>
        <c:tickLblSkip val="1"/>
        <c:tickMarkSkip val="1"/>
        <c:noMultiLvlLbl val="0"/>
      </c:catAx>
      <c:valAx>
        <c:axId val="-2134616776"/>
        <c:scaling>
          <c:orientation val="minMax"/>
        </c:scaling>
        <c:delete val="0"/>
        <c:axPos val="l"/>
        <c:majorGridlines>
          <c:spPr>
            <a:ln w="3175">
              <a:solidFill>
                <a:srgbClr val="000000"/>
              </a:solidFill>
              <a:prstDash val="solid"/>
            </a:ln>
          </c:spPr>
        </c:majorGridlines>
        <c:title>
          <c:tx>
            <c:rich>
              <a:bodyPr/>
              <a:lstStyle/>
              <a:p>
                <a:pPr>
                  <a:defRPr sz="800" b="0" i="0" u="none" strike="noStrike" baseline="0">
                    <a:solidFill>
                      <a:srgbClr val="000000"/>
                    </a:solidFill>
                    <a:latin typeface="Helvetica Light"/>
                    <a:ea typeface="Arial"/>
                    <a:cs typeface="Helvetica Light"/>
                  </a:defRPr>
                </a:pPr>
                <a:r>
                  <a:rPr lang="en-US" sz="800" b="0" i="0">
                    <a:latin typeface="Helvetica Light"/>
                    <a:cs typeface="Helvetica Light"/>
                  </a:rPr>
                  <a:t> Cash income today's prices, Hhs size = 'Poor')</a:t>
                </a:r>
              </a:p>
            </c:rich>
          </c:tx>
          <c:layout>
            <c:manualLayout>
              <c:xMode val="edge"/>
              <c:yMode val="edge"/>
              <c:x val="0.0165335291637768"/>
              <c:y val="0.138659070055267"/>
            </c:manualLayout>
          </c:layout>
          <c:overlay val="0"/>
          <c:spPr>
            <a:noFill/>
            <a:ln w="25400">
              <a:noFill/>
            </a:ln>
          </c:spPr>
        </c:title>
        <c:numFmt formatCode="#,##0" sourceLinked="0"/>
        <c:majorTickMark val="out"/>
        <c:minorTickMark val="none"/>
        <c:tickLblPos val="nextTo"/>
        <c:spPr>
          <a:ln w="6350" cmpd="sng">
            <a:solidFill>
              <a:srgbClr val="000000"/>
            </a:solidFill>
            <a:prstDash val="solid"/>
          </a:ln>
        </c:spPr>
        <c:txPr>
          <a:bodyPr rot="0" vert="horz"/>
          <a:lstStyle/>
          <a:p>
            <a:pPr>
              <a:defRPr sz="800" b="0" i="0" u="none" strike="noStrike" baseline="0">
                <a:solidFill>
                  <a:srgbClr val="000000"/>
                </a:solidFill>
                <a:latin typeface="Helvetica Light"/>
                <a:ea typeface="Arial"/>
                <a:cs typeface="Helvetica Light"/>
              </a:defRPr>
            </a:pPr>
            <a:endParaRPr lang="en-US"/>
          </a:p>
        </c:txPr>
        <c:crossAx val="-2134453288"/>
        <c:crosses val="autoZero"/>
        <c:crossBetween val="between"/>
      </c:valAx>
      <c:spPr>
        <a:solidFill>
          <a:srgbClr val="FFFFFF"/>
        </a:solidFill>
        <a:ln w="3175">
          <a:solidFill>
            <a:srgbClr val="000000"/>
          </a:solidFill>
          <a:prstDash val="solid"/>
        </a:ln>
      </c:spPr>
    </c:plotArea>
    <c:legend>
      <c:legendPos val="b"/>
      <c:legendEntry>
        <c:idx val="16"/>
        <c:delete val="1"/>
      </c:legendEntry>
      <c:legendEntry>
        <c:idx val="18"/>
        <c:delete val="1"/>
      </c:legendEntry>
      <c:legendEntry>
        <c:idx val="20"/>
        <c:delete val="1"/>
      </c:legendEntry>
      <c:layout>
        <c:manualLayout>
          <c:xMode val="edge"/>
          <c:yMode val="edge"/>
          <c:x val="0.0889954170236492"/>
          <c:y val="0.792363271664213"/>
          <c:w val="0.825463261392844"/>
          <c:h val="0.199506647034974"/>
        </c:manualLayout>
      </c:layout>
      <c:overlay val="0"/>
      <c:spPr>
        <a:noFill/>
        <a:ln w="25400">
          <a:noFill/>
        </a:ln>
      </c:spPr>
      <c:txPr>
        <a:bodyPr/>
        <a:lstStyle/>
        <a:p>
          <a:pPr>
            <a:defRPr sz="700" b="0" i="0" u="none" strike="noStrike" baseline="0">
              <a:solidFill>
                <a:srgbClr val="000000"/>
              </a:solidFill>
              <a:latin typeface="Helvetica Light"/>
              <a:ea typeface="Calibri"/>
              <a:cs typeface="Helvetica Light"/>
            </a:defRPr>
          </a:pPr>
          <a:endParaRPr lang="en-US"/>
        </a:p>
      </c:txPr>
    </c:legend>
    <c:plotVisOnly val="1"/>
    <c:dispBlanksAs val="gap"/>
    <c:showDLblsOverMax val="0"/>
  </c:chart>
  <c:spPr>
    <a:solidFill>
      <a:srgbClr val="FFFFFF"/>
    </a:solidFill>
    <a:ln w="3175" cmpd="sng">
      <a:solidFill>
        <a:srgbClr val="000000"/>
      </a:solidFill>
      <a:prstDash val="solid"/>
    </a:ln>
  </c:spPr>
  <c:txPr>
    <a:bodyPr/>
    <a:lstStyle/>
    <a:p>
      <a:pPr>
        <a:defRPr sz="575" b="0" i="0" u="none" strike="noStrike" baseline="0">
          <a:solidFill>
            <a:srgbClr val="000000"/>
          </a:solidFill>
          <a:latin typeface="Arial"/>
          <a:ea typeface="Arial"/>
          <a:cs typeface="Arial"/>
        </a:defRPr>
      </a:pPr>
      <a:endParaRPr lang="en-US"/>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sz="1300" b="0" i="0">
                <a:latin typeface="Helvetica Light"/>
                <a:cs typeface="Helvetica Light"/>
              </a:defRPr>
            </a:pPr>
            <a:r>
              <a:rPr lang="en-US" sz="1300" b="0" i="0" dirty="0">
                <a:latin typeface="Helvetica Light"/>
                <a:cs typeface="Helvetica Light"/>
              </a:rPr>
              <a:t>ZAKHC </a:t>
            </a:r>
            <a:r>
              <a:rPr lang="mr-IN" sz="1300" b="0" i="0" dirty="0" smtClean="0">
                <a:latin typeface="Helvetica Light"/>
                <a:cs typeface="Helvetica Light"/>
              </a:rPr>
              <a:t>–</a:t>
            </a:r>
            <a:r>
              <a:rPr lang="en-US" sz="1300" b="0" i="0" dirty="0" smtClean="0">
                <a:latin typeface="Helvetica Light"/>
                <a:cs typeface="Helvetica Light"/>
              </a:rPr>
              <a:t> Drought</a:t>
            </a:r>
            <a:r>
              <a:rPr lang="en-US" sz="1300" b="0" i="0" baseline="0" dirty="0" smtClean="0">
                <a:latin typeface="Helvetica Light"/>
                <a:cs typeface="Helvetica Light"/>
              </a:rPr>
              <a:t> </a:t>
            </a:r>
            <a:r>
              <a:rPr lang="en-US" sz="1300" b="0" i="0" dirty="0" smtClean="0">
                <a:latin typeface="Helvetica Light"/>
                <a:cs typeface="Helvetica Light"/>
              </a:rPr>
              <a:t>Area </a:t>
            </a:r>
            <a:r>
              <a:rPr lang="en-US" sz="1300" b="0" i="0" dirty="0">
                <a:latin typeface="Helvetica Light"/>
                <a:cs typeface="Helvetica Light"/>
              </a:rPr>
              <a:t>without Grants</a:t>
            </a:r>
          </a:p>
        </c:rich>
      </c:tx>
      <c:layout>
        <c:manualLayout>
          <c:xMode val="edge"/>
          <c:yMode val="edge"/>
          <c:x val="0.342624535922647"/>
          <c:y val="0.0301363549068562"/>
        </c:manualLayout>
      </c:layout>
      <c:overlay val="1"/>
      <c:spPr>
        <a:solidFill>
          <a:schemeClr val="bg1"/>
        </a:solidFill>
        <a:ln w="3175" cmpd="sng">
          <a:solidFill>
            <a:schemeClr val="tx1"/>
          </a:solidFill>
        </a:ln>
      </c:spPr>
    </c:title>
    <c:autoTitleDeleted val="0"/>
    <c:plotArea>
      <c:layout>
        <c:manualLayout>
          <c:layoutTarget val="inner"/>
          <c:xMode val="edge"/>
          <c:yMode val="edge"/>
          <c:x val="0.0997886663130839"/>
          <c:y val="0.0491059044448712"/>
          <c:w val="0.837439924931663"/>
          <c:h val="0.680472014168961"/>
        </c:manualLayout>
      </c:layout>
      <c:barChart>
        <c:barDir val="col"/>
        <c:grouping val="stacked"/>
        <c:varyColors val="0"/>
        <c:ser>
          <c:idx val="1"/>
          <c:order val="2"/>
          <c:tx>
            <c:strRef>
              <c:f>Income!$A$102</c:f>
              <c:strCache>
                <c:ptCount val="1"/>
                <c:pt idx="0">
                  <c:v>Own crops Consumed</c:v>
                </c:pt>
              </c:strCache>
            </c:strRef>
          </c:tx>
          <c:spPr>
            <a:solidFill>
              <a:srgbClr val="008000"/>
            </a:solidFill>
            <a:ln w="3175" cmpd="sng">
              <a:solidFill>
                <a:srgbClr val="000000"/>
              </a:solidFill>
              <a:prstDash val="solid"/>
            </a:ln>
          </c:spPr>
          <c:invertIfNegative val="0"/>
          <c:cat>
            <c:strRef>
              <c:f>Income!$B$71:$I$71</c:f>
              <c:strCache>
                <c:ptCount val="8"/>
                <c:pt idx="0">
                  <c:v>Baseline: v poor</c:v>
                </c:pt>
                <c:pt idx="1">
                  <c:v>Baseline: poor</c:v>
                </c:pt>
                <c:pt idx="2">
                  <c:v>Baseline: middle</c:v>
                </c:pt>
                <c:pt idx="3">
                  <c:v>Baseline: b-off</c:v>
                </c:pt>
                <c:pt idx="4">
                  <c:v>Current: v poor</c:v>
                </c:pt>
                <c:pt idx="5">
                  <c:v>Current: poor</c:v>
                </c:pt>
                <c:pt idx="6">
                  <c:v>Current: Middle</c:v>
                </c:pt>
                <c:pt idx="7">
                  <c:v>Current: b-off</c:v>
                </c:pt>
              </c:strCache>
            </c:strRef>
          </c:cat>
          <c:val>
            <c:numRef>
              <c:f>Income!$B$102:$I$102</c:f>
              <c:numCache>
                <c:formatCode>#,##0</c:formatCode>
                <c:ptCount val="8"/>
                <c:pt idx="0">
                  <c:v>984.254455906166</c:v>
                </c:pt>
                <c:pt idx="1">
                  <c:v>2704.266735645449</c:v>
                </c:pt>
                <c:pt idx="2">
                  <c:v>2492.85719023268</c:v>
                </c:pt>
                <c:pt idx="3">
                  <c:v>1745.920634604798</c:v>
                </c:pt>
                <c:pt idx="4">
                  <c:v>414.0773225620311</c:v>
                </c:pt>
                <c:pt idx="5">
                  <c:v>1351.960179676463</c:v>
                </c:pt>
                <c:pt idx="6">
                  <c:v>6814.063825363341</c:v>
                </c:pt>
                <c:pt idx="7">
                  <c:v>926.4055515339641</c:v>
                </c:pt>
              </c:numCache>
            </c:numRef>
          </c:val>
        </c:ser>
        <c:ser>
          <c:idx val="2"/>
          <c:order val="7"/>
          <c:tx>
            <c:strRef>
              <c:f>Income!$A$103</c:f>
              <c:strCache>
                <c:ptCount val="1"/>
                <c:pt idx="0">
                  <c:v>Own crops sold</c:v>
                </c:pt>
              </c:strCache>
            </c:strRef>
          </c:tx>
          <c:spPr>
            <a:solidFill>
              <a:srgbClr val="C3D69B"/>
            </a:solidFill>
            <a:ln w="3175" cmpd="sng">
              <a:solidFill>
                <a:srgbClr val="000000"/>
              </a:solidFill>
              <a:prstDash val="solid"/>
            </a:ln>
          </c:spPr>
          <c:invertIfNegative val="0"/>
          <c:cat>
            <c:strRef>
              <c:f>Income!$B$71:$I$71</c:f>
              <c:strCache>
                <c:ptCount val="8"/>
                <c:pt idx="0">
                  <c:v>Baseline: v poor</c:v>
                </c:pt>
                <c:pt idx="1">
                  <c:v>Baseline: poor</c:v>
                </c:pt>
                <c:pt idx="2">
                  <c:v>Baseline: middle</c:v>
                </c:pt>
                <c:pt idx="3">
                  <c:v>Baseline: b-off</c:v>
                </c:pt>
                <c:pt idx="4">
                  <c:v>Current: v poor</c:v>
                </c:pt>
                <c:pt idx="5">
                  <c:v>Current: poor</c:v>
                </c:pt>
                <c:pt idx="6">
                  <c:v>Current: Middle</c:v>
                </c:pt>
                <c:pt idx="7">
                  <c:v>Current: b-off</c:v>
                </c:pt>
              </c:strCache>
            </c:strRef>
          </c:cat>
          <c:val>
            <c:numRef>
              <c:f>Income!$B$103:$I$103</c:f>
              <c:numCache>
                <c:formatCode>#,##0</c:formatCode>
                <c:ptCount val="8"/>
                <c:pt idx="0">
                  <c:v>0.0</c:v>
                </c:pt>
                <c:pt idx="1">
                  <c:v>1660.0</c:v>
                </c:pt>
                <c:pt idx="2">
                  <c:v>25314.28571428571</c:v>
                </c:pt>
                <c:pt idx="3">
                  <c:v>10032.0</c:v>
                </c:pt>
                <c:pt idx="4">
                  <c:v>0.0</c:v>
                </c:pt>
                <c:pt idx="5">
                  <c:v>419.9999999999999</c:v>
                </c:pt>
                <c:pt idx="6">
                  <c:v>5252.442579698882</c:v>
                </c:pt>
                <c:pt idx="7">
                  <c:v>3241.768428563791</c:v>
                </c:pt>
              </c:numCache>
            </c:numRef>
          </c:val>
        </c:ser>
        <c:ser>
          <c:idx val="5"/>
          <c:order val="8"/>
          <c:tx>
            <c:strRef>
              <c:f>Income!$A$104</c:f>
              <c:strCache>
                <c:ptCount val="1"/>
                <c:pt idx="0">
                  <c:v>Animal products consumed</c:v>
                </c:pt>
              </c:strCache>
            </c:strRef>
          </c:tx>
          <c:spPr>
            <a:solidFill>
              <a:srgbClr val="FFFFFF"/>
            </a:solidFill>
            <a:ln w="3175" cmpd="sng">
              <a:solidFill>
                <a:srgbClr val="000000"/>
              </a:solidFill>
              <a:prstDash val="solid"/>
            </a:ln>
          </c:spPr>
          <c:invertIfNegative val="0"/>
          <c:cat>
            <c:strRef>
              <c:f>Income!$B$71:$I$71</c:f>
              <c:strCache>
                <c:ptCount val="8"/>
                <c:pt idx="0">
                  <c:v>Baseline: v poor</c:v>
                </c:pt>
                <c:pt idx="1">
                  <c:v>Baseline: poor</c:v>
                </c:pt>
                <c:pt idx="2">
                  <c:v>Baseline: middle</c:v>
                </c:pt>
                <c:pt idx="3">
                  <c:v>Baseline: b-off</c:v>
                </c:pt>
                <c:pt idx="4">
                  <c:v>Current: v poor</c:v>
                </c:pt>
                <c:pt idx="5">
                  <c:v>Current: poor</c:v>
                </c:pt>
                <c:pt idx="6">
                  <c:v>Current: Middle</c:v>
                </c:pt>
                <c:pt idx="7">
                  <c:v>Current: b-off</c:v>
                </c:pt>
              </c:strCache>
            </c:strRef>
          </c:cat>
          <c:val>
            <c:numRef>
              <c:f>Income!$B$104:$I$104</c:f>
              <c:numCache>
                <c:formatCode>#,##0</c:formatCode>
                <c:ptCount val="8"/>
                <c:pt idx="0">
                  <c:v>119.1850081059545</c:v>
                </c:pt>
                <c:pt idx="1">
                  <c:v>570.4354852515507</c:v>
                </c:pt>
                <c:pt idx="2">
                  <c:v>1656.364147132637</c:v>
                </c:pt>
                <c:pt idx="3">
                  <c:v>2032.202121774313</c:v>
                </c:pt>
                <c:pt idx="4">
                  <c:v>39.33105267496497</c:v>
                </c:pt>
                <c:pt idx="5">
                  <c:v>188.2437101330117</c:v>
                </c:pt>
                <c:pt idx="6">
                  <c:v>546.6001685537702</c:v>
                </c:pt>
                <c:pt idx="7">
                  <c:v>670.6267001855233</c:v>
                </c:pt>
              </c:numCache>
            </c:numRef>
          </c:val>
        </c:ser>
        <c:ser>
          <c:idx val="7"/>
          <c:order val="9"/>
          <c:tx>
            <c:strRef>
              <c:f>Income!$A$106</c:f>
              <c:strCache>
                <c:ptCount val="1"/>
                <c:pt idx="0">
                  <c:v>Animals sold</c:v>
                </c:pt>
              </c:strCache>
            </c:strRef>
          </c:tx>
          <c:spPr>
            <a:solidFill>
              <a:srgbClr val="FAC090"/>
            </a:solidFill>
            <a:ln w="3175" cmpd="sng">
              <a:solidFill>
                <a:srgbClr val="000000"/>
              </a:solidFill>
              <a:prstDash val="solid"/>
            </a:ln>
          </c:spPr>
          <c:invertIfNegative val="0"/>
          <c:cat>
            <c:strRef>
              <c:f>Income!$B$71:$I$71</c:f>
              <c:strCache>
                <c:ptCount val="8"/>
                <c:pt idx="0">
                  <c:v>Baseline: v poor</c:v>
                </c:pt>
                <c:pt idx="1">
                  <c:v>Baseline: poor</c:v>
                </c:pt>
                <c:pt idx="2">
                  <c:v>Baseline: middle</c:v>
                </c:pt>
                <c:pt idx="3">
                  <c:v>Baseline: b-off</c:v>
                </c:pt>
                <c:pt idx="4">
                  <c:v>Current: v poor</c:v>
                </c:pt>
                <c:pt idx="5">
                  <c:v>Current: poor</c:v>
                </c:pt>
                <c:pt idx="6">
                  <c:v>Current: Middle</c:v>
                </c:pt>
                <c:pt idx="7">
                  <c:v>Current: b-off</c:v>
                </c:pt>
              </c:strCache>
            </c:strRef>
          </c:cat>
          <c:val>
            <c:numRef>
              <c:f>Income!$B$106:$I$106</c:f>
              <c:numCache>
                <c:formatCode>#,##0</c:formatCode>
                <c:ptCount val="8"/>
                <c:pt idx="0">
                  <c:v>1285.714285714286</c:v>
                </c:pt>
                <c:pt idx="1">
                  <c:v>9750.0</c:v>
                </c:pt>
                <c:pt idx="2">
                  <c:v>28457.14285714286</c:v>
                </c:pt>
                <c:pt idx="3">
                  <c:v>32750.0</c:v>
                </c:pt>
                <c:pt idx="4">
                  <c:v>758.5714285714286</c:v>
                </c:pt>
                <c:pt idx="5">
                  <c:v>4277.5</c:v>
                </c:pt>
                <c:pt idx="6">
                  <c:v>20733.12149409287</c:v>
                </c:pt>
                <c:pt idx="7">
                  <c:v>19386.80504597076</c:v>
                </c:pt>
              </c:numCache>
            </c:numRef>
          </c:val>
        </c:ser>
        <c:ser>
          <c:idx val="8"/>
          <c:order val="10"/>
          <c:tx>
            <c:strRef>
              <c:f>Income!$A$107</c:f>
              <c:strCache>
                <c:ptCount val="1"/>
                <c:pt idx="0">
                  <c:v>Wild foods consumed and sold</c:v>
                </c:pt>
              </c:strCache>
            </c:strRef>
          </c:tx>
          <c:spPr>
            <a:solidFill>
              <a:srgbClr val="B3A2C7"/>
            </a:solidFill>
            <a:ln w="3175" cmpd="sng">
              <a:solidFill>
                <a:srgbClr val="000000"/>
              </a:solidFill>
              <a:prstDash val="solid"/>
            </a:ln>
          </c:spPr>
          <c:invertIfNegative val="0"/>
          <c:cat>
            <c:strRef>
              <c:f>Income!$B$71:$I$71</c:f>
              <c:strCache>
                <c:ptCount val="8"/>
                <c:pt idx="0">
                  <c:v>Baseline: v poor</c:v>
                </c:pt>
                <c:pt idx="1">
                  <c:v>Baseline: poor</c:v>
                </c:pt>
                <c:pt idx="2">
                  <c:v>Baseline: middle</c:v>
                </c:pt>
                <c:pt idx="3">
                  <c:v>Baseline: b-off</c:v>
                </c:pt>
                <c:pt idx="4">
                  <c:v>Current: v poor</c:v>
                </c:pt>
                <c:pt idx="5">
                  <c:v>Current: poor</c:v>
                </c:pt>
                <c:pt idx="6">
                  <c:v>Current: Middle</c:v>
                </c:pt>
                <c:pt idx="7">
                  <c:v>Current: b-off</c:v>
                </c:pt>
              </c:strCache>
            </c:strRef>
          </c:cat>
          <c:val>
            <c:numRef>
              <c:f>Income!$B$107:$I$107</c:f>
              <c:numCache>
                <c:formatCode>#,##0</c:formatCode>
                <c:ptCount val="8"/>
                <c:pt idx="0">
                  <c:v>0.0</c:v>
                </c:pt>
                <c:pt idx="1">
                  <c:v>0.0</c:v>
                </c:pt>
                <c:pt idx="2">
                  <c:v>0.0</c:v>
                </c:pt>
                <c:pt idx="3">
                  <c:v>0.0</c:v>
                </c:pt>
                <c:pt idx="4">
                  <c:v>0.0</c:v>
                </c:pt>
                <c:pt idx="5">
                  <c:v>0.0</c:v>
                </c:pt>
                <c:pt idx="6">
                  <c:v>0.0</c:v>
                </c:pt>
                <c:pt idx="7">
                  <c:v>0.0</c:v>
                </c:pt>
              </c:numCache>
            </c:numRef>
          </c:val>
        </c:ser>
        <c:ser>
          <c:idx val="12"/>
          <c:order val="11"/>
          <c:tx>
            <c:strRef>
              <c:f>Income!$A$108</c:f>
              <c:strCache>
                <c:ptCount val="1"/>
                <c:pt idx="0">
                  <c:v>Labour - casual</c:v>
                </c:pt>
              </c:strCache>
            </c:strRef>
          </c:tx>
          <c:spPr>
            <a:solidFill>
              <a:srgbClr val="D99694"/>
            </a:solidFill>
            <a:ln w="3175" cmpd="sng">
              <a:solidFill>
                <a:srgbClr val="000000"/>
              </a:solidFill>
              <a:prstDash val="solid"/>
            </a:ln>
          </c:spPr>
          <c:invertIfNegative val="0"/>
          <c:cat>
            <c:strRef>
              <c:f>Income!$B$71:$I$71</c:f>
              <c:strCache>
                <c:ptCount val="8"/>
                <c:pt idx="0">
                  <c:v>Baseline: v poor</c:v>
                </c:pt>
                <c:pt idx="1">
                  <c:v>Baseline: poor</c:v>
                </c:pt>
                <c:pt idx="2">
                  <c:v>Baseline: middle</c:v>
                </c:pt>
                <c:pt idx="3">
                  <c:v>Baseline: b-off</c:v>
                </c:pt>
                <c:pt idx="4">
                  <c:v>Current: v poor</c:v>
                </c:pt>
                <c:pt idx="5">
                  <c:v>Current: poor</c:v>
                </c:pt>
                <c:pt idx="6">
                  <c:v>Current: Middle</c:v>
                </c:pt>
                <c:pt idx="7">
                  <c:v>Current: b-off</c:v>
                </c:pt>
              </c:strCache>
            </c:strRef>
          </c:cat>
          <c:val>
            <c:numRef>
              <c:f>Income!$B$108:$I$108</c:f>
              <c:numCache>
                <c:formatCode>#,##0</c:formatCode>
                <c:ptCount val="8"/>
                <c:pt idx="0">
                  <c:v>7428.571428571428</c:v>
                </c:pt>
                <c:pt idx="1">
                  <c:v>4960.0</c:v>
                </c:pt>
                <c:pt idx="2">
                  <c:v>0.0</c:v>
                </c:pt>
                <c:pt idx="3">
                  <c:v>0.0</c:v>
                </c:pt>
                <c:pt idx="4">
                  <c:v>4122.857142857143</c:v>
                </c:pt>
                <c:pt idx="5">
                  <c:v>2752.800000000001</c:v>
                </c:pt>
                <c:pt idx="6">
                  <c:v>10357.02857142857</c:v>
                </c:pt>
                <c:pt idx="7">
                  <c:v>0.0</c:v>
                </c:pt>
              </c:numCache>
            </c:numRef>
          </c:val>
        </c:ser>
        <c:ser>
          <c:idx val="4"/>
          <c:order val="12"/>
          <c:tx>
            <c:strRef>
              <c:f>Income!$A$109</c:f>
              <c:strCache>
                <c:ptCount val="1"/>
                <c:pt idx="0">
                  <c:v>Labour - formal emp</c:v>
                </c:pt>
              </c:strCache>
            </c:strRef>
          </c:tx>
          <c:spPr>
            <a:solidFill>
              <a:srgbClr val="C0504D"/>
            </a:solidFill>
            <a:ln w="3175" cmpd="sng">
              <a:solidFill>
                <a:srgbClr val="000000"/>
              </a:solidFill>
              <a:prstDash val="solid"/>
            </a:ln>
          </c:spPr>
          <c:invertIfNegative val="0"/>
          <c:cat>
            <c:strRef>
              <c:f>Income!$B$71:$I$71</c:f>
              <c:strCache>
                <c:ptCount val="8"/>
                <c:pt idx="0">
                  <c:v>Baseline: v poor</c:v>
                </c:pt>
                <c:pt idx="1">
                  <c:v>Baseline: poor</c:v>
                </c:pt>
                <c:pt idx="2">
                  <c:v>Baseline: middle</c:v>
                </c:pt>
                <c:pt idx="3">
                  <c:v>Baseline: b-off</c:v>
                </c:pt>
                <c:pt idx="4">
                  <c:v>Current: v poor</c:v>
                </c:pt>
                <c:pt idx="5">
                  <c:v>Current: poor</c:v>
                </c:pt>
                <c:pt idx="6">
                  <c:v>Current: Middle</c:v>
                </c:pt>
                <c:pt idx="7">
                  <c:v>Current: b-off</c:v>
                </c:pt>
              </c:strCache>
            </c:strRef>
          </c:cat>
          <c:val>
            <c:numRef>
              <c:f>Income!$B$109:$I$109</c:f>
              <c:numCache>
                <c:formatCode>#,##0</c:formatCode>
                <c:ptCount val="8"/>
                <c:pt idx="0">
                  <c:v>0.0</c:v>
                </c:pt>
                <c:pt idx="1">
                  <c:v>0.0</c:v>
                </c:pt>
                <c:pt idx="2">
                  <c:v>21942.85714285714</c:v>
                </c:pt>
                <c:pt idx="3">
                  <c:v>75600.0</c:v>
                </c:pt>
                <c:pt idx="4">
                  <c:v>0.0</c:v>
                </c:pt>
                <c:pt idx="5">
                  <c:v>0.0</c:v>
                </c:pt>
                <c:pt idx="6">
                  <c:v>0.0</c:v>
                </c:pt>
                <c:pt idx="7">
                  <c:v>35683.2</c:v>
                </c:pt>
              </c:numCache>
            </c:numRef>
          </c:val>
        </c:ser>
        <c:ser>
          <c:idx val="0"/>
          <c:order val="13"/>
          <c:tx>
            <c:strRef>
              <c:f>Income!$A$110</c:f>
              <c:strCache>
                <c:ptCount val="1"/>
                <c:pt idx="0">
                  <c:v>Labour - public works</c:v>
                </c:pt>
              </c:strCache>
            </c:strRef>
          </c:tx>
          <c:spPr>
            <a:solidFill>
              <a:srgbClr val="953735"/>
            </a:solidFill>
            <a:ln w="3175" cmpd="sng">
              <a:solidFill>
                <a:srgbClr val="000000"/>
              </a:solidFill>
              <a:prstDash val="solid"/>
            </a:ln>
          </c:spPr>
          <c:invertIfNegative val="0"/>
          <c:cat>
            <c:strRef>
              <c:f>Income!$B$71:$I$71</c:f>
              <c:strCache>
                <c:ptCount val="8"/>
                <c:pt idx="0">
                  <c:v>Baseline: v poor</c:v>
                </c:pt>
                <c:pt idx="1">
                  <c:v>Baseline: poor</c:v>
                </c:pt>
                <c:pt idx="2">
                  <c:v>Baseline: middle</c:v>
                </c:pt>
                <c:pt idx="3">
                  <c:v>Baseline: b-off</c:v>
                </c:pt>
                <c:pt idx="4">
                  <c:v>Current: v poor</c:v>
                </c:pt>
                <c:pt idx="5">
                  <c:v>Current: poor</c:v>
                </c:pt>
                <c:pt idx="6">
                  <c:v>Current: Middle</c:v>
                </c:pt>
                <c:pt idx="7">
                  <c:v>Current: b-off</c:v>
                </c:pt>
              </c:strCache>
            </c:strRef>
          </c:cat>
          <c:val>
            <c:numRef>
              <c:f>Income!$B$110:$I$110</c:f>
              <c:numCache>
                <c:formatCode>#,##0</c:formatCode>
                <c:ptCount val="8"/>
                <c:pt idx="0">
                  <c:v>0.0</c:v>
                </c:pt>
                <c:pt idx="1">
                  <c:v>14916.0</c:v>
                </c:pt>
                <c:pt idx="2">
                  <c:v>0.0</c:v>
                </c:pt>
                <c:pt idx="3">
                  <c:v>0.0</c:v>
                </c:pt>
                <c:pt idx="4">
                  <c:v>0.0</c:v>
                </c:pt>
                <c:pt idx="5">
                  <c:v>17600.88</c:v>
                </c:pt>
                <c:pt idx="6">
                  <c:v>0.0</c:v>
                </c:pt>
                <c:pt idx="7">
                  <c:v>0.0</c:v>
                </c:pt>
              </c:numCache>
            </c:numRef>
          </c:val>
        </c:ser>
        <c:ser>
          <c:idx val="6"/>
          <c:order val="14"/>
          <c:tx>
            <c:strRef>
              <c:f>Income!$A$111</c:f>
              <c:strCache>
                <c:ptCount val="1"/>
                <c:pt idx="0">
                  <c:v>Self - employment</c:v>
                </c:pt>
              </c:strCache>
            </c:strRef>
          </c:tx>
          <c:spPr>
            <a:solidFill>
              <a:srgbClr val="D3BBD8"/>
            </a:solidFill>
            <a:ln w="3175" cmpd="sng">
              <a:solidFill>
                <a:srgbClr val="000000"/>
              </a:solidFill>
              <a:prstDash val="solid"/>
            </a:ln>
          </c:spPr>
          <c:invertIfNegative val="0"/>
          <c:cat>
            <c:strRef>
              <c:f>Income!$B$71:$I$71</c:f>
              <c:strCache>
                <c:ptCount val="8"/>
                <c:pt idx="0">
                  <c:v>Baseline: v poor</c:v>
                </c:pt>
                <c:pt idx="1">
                  <c:v>Baseline: poor</c:v>
                </c:pt>
                <c:pt idx="2">
                  <c:v>Baseline: middle</c:v>
                </c:pt>
                <c:pt idx="3">
                  <c:v>Baseline: b-off</c:v>
                </c:pt>
                <c:pt idx="4">
                  <c:v>Current: v poor</c:v>
                </c:pt>
                <c:pt idx="5">
                  <c:v>Current: poor</c:v>
                </c:pt>
                <c:pt idx="6">
                  <c:v>Current: Middle</c:v>
                </c:pt>
                <c:pt idx="7">
                  <c:v>Current: b-off</c:v>
                </c:pt>
              </c:strCache>
            </c:strRef>
          </c:cat>
          <c:val>
            <c:numRef>
              <c:f>Income!$B$111:$I$111</c:f>
              <c:numCache>
                <c:formatCode>#,##0</c:formatCode>
                <c:ptCount val="8"/>
                <c:pt idx="0">
                  <c:v>0.0</c:v>
                </c:pt>
                <c:pt idx="1">
                  <c:v>0.0</c:v>
                </c:pt>
                <c:pt idx="2">
                  <c:v>0.0</c:v>
                </c:pt>
                <c:pt idx="3">
                  <c:v>0.0</c:v>
                </c:pt>
                <c:pt idx="4">
                  <c:v>0.0</c:v>
                </c:pt>
                <c:pt idx="5">
                  <c:v>0.0</c:v>
                </c:pt>
                <c:pt idx="6">
                  <c:v>0.0</c:v>
                </c:pt>
                <c:pt idx="7">
                  <c:v>0.0</c:v>
                </c:pt>
              </c:numCache>
            </c:numRef>
          </c:val>
        </c:ser>
        <c:ser>
          <c:idx val="3"/>
          <c:order val="15"/>
          <c:tx>
            <c:strRef>
              <c:f>Income!$A$82</c:f>
              <c:strCache>
                <c:ptCount val="1"/>
                <c:pt idx="0">
                  <c:v>Small business/petty trading</c:v>
                </c:pt>
              </c:strCache>
            </c:strRef>
          </c:tx>
          <c:spPr>
            <a:solidFill>
              <a:srgbClr val="CC66FF"/>
            </a:solidFill>
            <a:ln w="3175" cmpd="sng">
              <a:solidFill>
                <a:srgbClr val="000000"/>
              </a:solidFill>
              <a:prstDash val="solid"/>
            </a:ln>
          </c:spPr>
          <c:invertIfNegative val="0"/>
          <c:cat>
            <c:strRef>
              <c:f>Income!$B$71:$I$71</c:f>
              <c:strCache>
                <c:ptCount val="8"/>
                <c:pt idx="0">
                  <c:v>Baseline: v poor</c:v>
                </c:pt>
                <c:pt idx="1">
                  <c:v>Baseline: poor</c:v>
                </c:pt>
                <c:pt idx="2">
                  <c:v>Baseline: middle</c:v>
                </c:pt>
                <c:pt idx="3">
                  <c:v>Baseline: b-off</c:v>
                </c:pt>
                <c:pt idx="4">
                  <c:v>Current: v poor</c:v>
                </c:pt>
                <c:pt idx="5">
                  <c:v>Current: poor</c:v>
                </c:pt>
                <c:pt idx="6">
                  <c:v>Current: Middle</c:v>
                </c:pt>
                <c:pt idx="7">
                  <c:v>Current: b-off</c:v>
                </c:pt>
              </c:strCache>
            </c:strRef>
          </c:cat>
          <c:val>
            <c:numRef>
              <c:f>Income!$B$112:$I$112</c:f>
              <c:numCache>
                <c:formatCode>#,##0</c:formatCode>
                <c:ptCount val="8"/>
                <c:pt idx="0">
                  <c:v>0.0</c:v>
                </c:pt>
                <c:pt idx="1">
                  <c:v>0.0</c:v>
                </c:pt>
                <c:pt idx="2">
                  <c:v>0.0</c:v>
                </c:pt>
                <c:pt idx="3">
                  <c:v>62700.0</c:v>
                </c:pt>
                <c:pt idx="4">
                  <c:v>0.0</c:v>
                </c:pt>
                <c:pt idx="5">
                  <c:v>0.0</c:v>
                </c:pt>
                <c:pt idx="6">
                  <c:v>0.0</c:v>
                </c:pt>
                <c:pt idx="7">
                  <c:v>59188.8</c:v>
                </c:pt>
              </c:numCache>
            </c:numRef>
          </c:val>
        </c:ser>
        <c:ser>
          <c:idx val="9"/>
          <c:order val="16"/>
          <c:tx>
            <c:strRef>
              <c:f>Income!$A$113</c:f>
              <c:strCache>
                <c:ptCount val="1"/>
                <c:pt idx="0">
                  <c:v>Food transfer - official</c:v>
                </c:pt>
              </c:strCache>
            </c:strRef>
          </c:tx>
          <c:spPr>
            <a:solidFill>
              <a:srgbClr val="558ED5"/>
            </a:solidFill>
            <a:ln w="3175" cmpd="sng">
              <a:solidFill>
                <a:srgbClr val="000000"/>
              </a:solidFill>
              <a:prstDash val="solid"/>
            </a:ln>
          </c:spPr>
          <c:invertIfNegative val="0"/>
          <c:cat>
            <c:strRef>
              <c:f>Income!$B$71:$I$71</c:f>
              <c:strCache>
                <c:ptCount val="8"/>
                <c:pt idx="0">
                  <c:v>Baseline: v poor</c:v>
                </c:pt>
                <c:pt idx="1">
                  <c:v>Baseline: poor</c:v>
                </c:pt>
                <c:pt idx="2">
                  <c:v>Baseline: middle</c:v>
                </c:pt>
                <c:pt idx="3">
                  <c:v>Baseline: b-off</c:v>
                </c:pt>
                <c:pt idx="4">
                  <c:v>Current: v poor</c:v>
                </c:pt>
                <c:pt idx="5">
                  <c:v>Current: poor</c:v>
                </c:pt>
                <c:pt idx="6">
                  <c:v>Current: Middle</c:v>
                </c:pt>
                <c:pt idx="7">
                  <c:v>Current: b-off</c:v>
                </c:pt>
              </c:strCache>
            </c:strRef>
          </c:cat>
          <c:val>
            <c:numRef>
              <c:f>Income!$B$113:$I$113</c:f>
              <c:numCache>
                <c:formatCode>#,##0</c:formatCode>
                <c:ptCount val="8"/>
                <c:pt idx="0">
                  <c:v>1401.310691241349</c:v>
                </c:pt>
                <c:pt idx="1">
                  <c:v>1401.310691241349</c:v>
                </c:pt>
                <c:pt idx="2">
                  <c:v>1401.310691241349</c:v>
                </c:pt>
                <c:pt idx="3">
                  <c:v>0.0</c:v>
                </c:pt>
                <c:pt idx="4">
                  <c:v>2312.162640548226</c:v>
                </c:pt>
                <c:pt idx="5">
                  <c:v>2312.162640548226</c:v>
                </c:pt>
                <c:pt idx="6">
                  <c:v>2312.162640548226</c:v>
                </c:pt>
                <c:pt idx="7">
                  <c:v>0.0</c:v>
                </c:pt>
              </c:numCache>
            </c:numRef>
          </c:val>
        </c:ser>
        <c:ser>
          <c:idx val="17"/>
          <c:order val="17"/>
          <c:tx>
            <c:strRef>
              <c:f>Income!$A$114</c:f>
              <c:strCache>
                <c:ptCount val="1"/>
                <c:pt idx="0">
                  <c:v>Food transfer - gifts</c:v>
                </c:pt>
              </c:strCache>
            </c:strRef>
          </c:tx>
          <c:spPr>
            <a:solidFill>
              <a:srgbClr val="B9CDE5"/>
            </a:solidFill>
            <a:ln w="3175" cmpd="sng">
              <a:solidFill>
                <a:srgbClr val="000000"/>
              </a:solidFill>
              <a:prstDash val="solid"/>
            </a:ln>
          </c:spPr>
          <c:invertIfNegative val="0"/>
          <c:cat>
            <c:strRef>
              <c:f>Income!$B$71:$I$71</c:f>
              <c:strCache>
                <c:ptCount val="8"/>
                <c:pt idx="0">
                  <c:v>Baseline: v poor</c:v>
                </c:pt>
                <c:pt idx="1">
                  <c:v>Baseline: poor</c:v>
                </c:pt>
                <c:pt idx="2">
                  <c:v>Baseline: middle</c:v>
                </c:pt>
                <c:pt idx="3">
                  <c:v>Baseline: b-off</c:v>
                </c:pt>
                <c:pt idx="4">
                  <c:v>Current: v poor</c:v>
                </c:pt>
                <c:pt idx="5">
                  <c:v>Current: poor</c:v>
                </c:pt>
                <c:pt idx="6">
                  <c:v>Current: Middle</c:v>
                </c:pt>
                <c:pt idx="7">
                  <c:v>Current: b-off</c:v>
                </c:pt>
              </c:strCache>
            </c:strRef>
          </c:cat>
          <c:val>
            <c:numRef>
              <c:f>Income!$B$114:$I$114</c:f>
              <c:numCache>
                <c:formatCode>#,##0</c:formatCode>
                <c:ptCount val="8"/>
                <c:pt idx="0">
                  <c:v>0.0</c:v>
                </c:pt>
                <c:pt idx="1">
                  <c:v>0.0</c:v>
                </c:pt>
                <c:pt idx="2">
                  <c:v>0.0</c:v>
                </c:pt>
                <c:pt idx="3">
                  <c:v>0.0</c:v>
                </c:pt>
                <c:pt idx="4">
                  <c:v>0.0</c:v>
                </c:pt>
                <c:pt idx="5">
                  <c:v>0.0</c:v>
                </c:pt>
                <c:pt idx="6">
                  <c:v>0.0</c:v>
                </c:pt>
                <c:pt idx="7">
                  <c:v>0.0</c:v>
                </c:pt>
              </c:numCache>
            </c:numRef>
          </c:val>
        </c:ser>
        <c:ser>
          <c:idx val="10"/>
          <c:order val="18"/>
          <c:tx>
            <c:strRef>
              <c:f>Income!$A$115</c:f>
              <c:strCache>
                <c:ptCount val="1"/>
                <c:pt idx="0">
                  <c:v>Cash transfer - official</c:v>
                </c:pt>
              </c:strCache>
            </c:strRef>
          </c:tx>
          <c:spPr>
            <a:solidFill>
              <a:srgbClr val="A6A6A6"/>
            </a:solidFill>
            <a:ln w="3175" cmpd="sng">
              <a:solidFill>
                <a:srgbClr val="000000"/>
              </a:solidFill>
              <a:prstDash val="solid"/>
            </a:ln>
          </c:spPr>
          <c:invertIfNegative val="0"/>
          <c:cat>
            <c:strRef>
              <c:f>Income!$B$71:$I$71</c:f>
              <c:strCache>
                <c:ptCount val="8"/>
                <c:pt idx="0">
                  <c:v>Baseline: v poor</c:v>
                </c:pt>
                <c:pt idx="1">
                  <c:v>Baseline: poor</c:v>
                </c:pt>
                <c:pt idx="2">
                  <c:v>Baseline: middle</c:v>
                </c:pt>
                <c:pt idx="3">
                  <c:v>Baseline: b-off</c:v>
                </c:pt>
                <c:pt idx="4">
                  <c:v>Current: v poor</c:v>
                </c:pt>
                <c:pt idx="5">
                  <c:v>Current: poor</c:v>
                </c:pt>
                <c:pt idx="6">
                  <c:v>Current: Middle</c:v>
                </c:pt>
                <c:pt idx="7">
                  <c:v>Current: b-off</c:v>
                </c:pt>
              </c:strCache>
            </c:strRef>
          </c:cat>
          <c:val>
            <c:numRef>
              <c:f>Income!$B$115:$I$115</c:f>
              <c:numCache>
                <c:formatCode>#,##0</c:formatCode>
                <c:ptCount val="8"/>
                <c:pt idx="0">
                  <c:v>23108.57142857143</c:v>
                </c:pt>
                <c:pt idx="1">
                  <c:v>22020.0</c:v>
                </c:pt>
                <c:pt idx="2">
                  <c:v>8708.57142857143</c:v>
                </c:pt>
                <c:pt idx="3">
                  <c:v>7620.0</c:v>
                </c:pt>
                <c:pt idx="4">
                  <c:v>0.0</c:v>
                </c:pt>
                <c:pt idx="5">
                  <c:v>0.0</c:v>
                </c:pt>
                <c:pt idx="6">
                  <c:v>0.0</c:v>
                </c:pt>
                <c:pt idx="7">
                  <c:v>0.0</c:v>
                </c:pt>
              </c:numCache>
            </c:numRef>
          </c:val>
        </c:ser>
        <c:ser>
          <c:idx val="11"/>
          <c:order val="19"/>
          <c:tx>
            <c:strRef>
              <c:f>Income!$A$116</c:f>
              <c:strCache>
                <c:ptCount val="1"/>
                <c:pt idx="0">
                  <c:v>Cash transfer - gifts</c:v>
                </c:pt>
              </c:strCache>
            </c:strRef>
          </c:tx>
          <c:spPr>
            <a:solidFill>
              <a:srgbClr val="D9D9D9"/>
            </a:solidFill>
            <a:ln w="3175" cmpd="sng">
              <a:solidFill>
                <a:srgbClr val="000000"/>
              </a:solidFill>
              <a:prstDash val="solid"/>
            </a:ln>
          </c:spPr>
          <c:invertIfNegative val="0"/>
          <c:cat>
            <c:strRef>
              <c:f>Income!$B$71:$I$71</c:f>
              <c:strCache>
                <c:ptCount val="8"/>
                <c:pt idx="0">
                  <c:v>Baseline: v poor</c:v>
                </c:pt>
                <c:pt idx="1">
                  <c:v>Baseline: poor</c:v>
                </c:pt>
                <c:pt idx="2">
                  <c:v>Baseline: middle</c:v>
                </c:pt>
                <c:pt idx="3">
                  <c:v>Baseline: b-off</c:v>
                </c:pt>
                <c:pt idx="4">
                  <c:v>Current: v poor</c:v>
                </c:pt>
                <c:pt idx="5">
                  <c:v>Current: poor</c:v>
                </c:pt>
                <c:pt idx="6">
                  <c:v>Current: Middle</c:v>
                </c:pt>
                <c:pt idx="7">
                  <c:v>Current: b-off</c:v>
                </c:pt>
              </c:strCache>
            </c:strRef>
          </c:cat>
          <c:val>
            <c:numRef>
              <c:f>Income!$B$116:$I$116</c:f>
              <c:numCache>
                <c:formatCode>#,##0</c:formatCode>
                <c:ptCount val="8"/>
                <c:pt idx="0">
                  <c:v>0.0</c:v>
                </c:pt>
                <c:pt idx="1">
                  <c:v>0.0</c:v>
                </c:pt>
                <c:pt idx="2">
                  <c:v>13714.28571428571</c:v>
                </c:pt>
                <c:pt idx="3">
                  <c:v>26040.0</c:v>
                </c:pt>
                <c:pt idx="4">
                  <c:v>0.0</c:v>
                </c:pt>
                <c:pt idx="5">
                  <c:v>0.0</c:v>
                </c:pt>
                <c:pt idx="6">
                  <c:v>15222.85714285714</c:v>
                </c:pt>
                <c:pt idx="7">
                  <c:v>27030.0</c:v>
                </c:pt>
              </c:numCache>
            </c:numRef>
          </c:val>
        </c:ser>
        <c:ser>
          <c:idx val="14"/>
          <c:order val="20"/>
          <c:tx>
            <c:strRef>
              <c:f>Income!$A$117</c:f>
              <c:strCache>
                <c:ptCount val="1"/>
                <c:pt idx="0">
                  <c:v>Other</c:v>
                </c:pt>
              </c:strCache>
            </c:strRef>
          </c:tx>
          <c:spPr>
            <a:solidFill>
              <a:schemeClr val="bg2">
                <a:lumMod val="50000"/>
              </a:schemeClr>
            </a:solidFill>
            <a:ln w="3175" cmpd="sng">
              <a:solidFill>
                <a:schemeClr val="tx1"/>
              </a:solidFill>
            </a:ln>
          </c:spPr>
          <c:invertIfNegative val="0"/>
          <c:cat>
            <c:strRef>
              <c:f>Income!$B$71:$I$71</c:f>
              <c:strCache>
                <c:ptCount val="8"/>
                <c:pt idx="0">
                  <c:v>Baseline: v poor</c:v>
                </c:pt>
                <c:pt idx="1">
                  <c:v>Baseline: poor</c:v>
                </c:pt>
                <c:pt idx="2">
                  <c:v>Baseline: middle</c:v>
                </c:pt>
                <c:pt idx="3">
                  <c:v>Baseline: b-off</c:v>
                </c:pt>
                <c:pt idx="4">
                  <c:v>Current: v poor</c:v>
                </c:pt>
                <c:pt idx="5">
                  <c:v>Current: poor</c:v>
                </c:pt>
                <c:pt idx="6">
                  <c:v>Current: Middle</c:v>
                </c:pt>
                <c:pt idx="7">
                  <c:v>Current: b-off</c:v>
                </c:pt>
              </c:strCache>
            </c:strRef>
          </c:cat>
          <c:val>
            <c:numRef>
              <c:f>Income!$B$117:$I$117</c:f>
              <c:numCache>
                <c:formatCode>#,##0</c:formatCode>
                <c:ptCount val="8"/>
                <c:pt idx="0">
                  <c:v>0.0</c:v>
                </c:pt>
                <c:pt idx="1">
                  <c:v>0.0</c:v>
                </c:pt>
                <c:pt idx="2">
                  <c:v>0.0</c:v>
                </c:pt>
                <c:pt idx="3">
                  <c:v>0.0</c:v>
                </c:pt>
                <c:pt idx="4">
                  <c:v>0.0</c:v>
                </c:pt>
                <c:pt idx="5">
                  <c:v>0.0</c:v>
                </c:pt>
                <c:pt idx="6">
                  <c:v>0.0</c:v>
                </c:pt>
                <c:pt idx="7">
                  <c:v>0.0</c:v>
                </c:pt>
              </c:numCache>
            </c:numRef>
          </c:val>
        </c:ser>
        <c:dLbls>
          <c:showLegendKey val="0"/>
          <c:showVal val="0"/>
          <c:showCatName val="0"/>
          <c:showSerName val="0"/>
          <c:showPercent val="0"/>
          <c:showBubbleSize val="0"/>
        </c:dLbls>
        <c:gapWidth val="150"/>
        <c:overlap val="100"/>
        <c:axId val="2127375704"/>
        <c:axId val="2113539624"/>
      </c:barChart>
      <c:lineChart>
        <c:grouping val="standard"/>
        <c:varyColors val="0"/>
        <c:ser>
          <c:idx val="13"/>
          <c:order val="0"/>
          <c:tx>
            <c:strRef>
              <c:f>Income!$A$119</c:f>
              <c:strCache>
                <c:ptCount val="1"/>
                <c:pt idx="0">
                  <c:v>Food Poverty line</c:v>
                </c:pt>
              </c:strCache>
            </c:strRef>
          </c:tx>
          <c:spPr>
            <a:ln w="12700">
              <a:solidFill>
                <a:srgbClr val="DD0806"/>
              </a:solidFill>
              <a:prstDash val="solid"/>
            </a:ln>
          </c:spPr>
          <c:marker>
            <c:symbol val="none"/>
          </c:marker>
          <c:cat>
            <c:strRef>
              <c:f>Income!$B$71:$I$71</c:f>
              <c:strCache>
                <c:ptCount val="8"/>
                <c:pt idx="0">
                  <c:v>Baseline: v poor</c:v>
                </c:pt>
                <c:pt idx="1">
                  <c:v>Baseline: poor</c:v>
                </c:pt>
                <c:pt idx="2">
                  <c:v>Baseline: middle</c:v>
                </c:pt>
                <c:pt idx="3">
                  <c:v>Baseline: b-off</c:v>
                </c:pt>
                <c:pt idx="4">
                  <c:v>Current: v poor</c:v>
                </c:pt>
                <c:pt idx="5">
                  <c:v>Current: poor</c:v>
                </c:pt>
                <c:pt idx="6">
                  <c:v>Current: Middle</c:v>
                </c:pt>
                <c:pt idx="7">
                  <c:v>Current: b-off</c:v>
                </c:pt>
              </c:strCache>
            </c:strRef>
          </c:cat>
          <c:val>
            <c:numRef>
              <c:f>Income!$B$119:$E$119</c:f>
              <c:numCache>
                <c:formatCode>#,##0</c:formatCode>
                <c:ptCount val="4"/>
                <c:pt idx="0">
                  <c:v>24062.6463840672</c:v>
                </c:pt>
                <c:pt idx="1">
                  <c:v>24062.6463840672</c:v>
                </c:pt>
                <c:pt idx="2">
                  <c:v>24062.6463840672</c:v>
                </c:pt>
                <c:pt idx="3">
                  <c:v>24062.64638406721</c:v>
                </c:pt>
              </c:numCache>
            </c:numRef>
          </c:val>
          <c:smooth val="0"/>
        </c:ser>
        <c:ser>
          <c:idx val="15"/>
          <c:order val="1"/>
          <c:tx>
            <c:strRef>
              <c:f>Income!$A$123</c:f>
              <c:strCache>
                <c:ptCount val="1"/>
                <c:pt idx="0">
                  <c:v>Food Poverty line</c:v>
                </c:pt>
              </c:strCache>
            </c:strRef>
          </c:tx>
          <c:spPr>
            <a:ln w="12700">
              <a:solidFill>
                <a:srgbClr val="DD0806"/>
              </a:solidFill>
              <a:prstDash val="solid"/>
            </a:ln>
          </c:spPr>
          <c:marker>
            <c:symbol val="none"/>
          </c:marker>
          <c:cat>
            <c:strRef>
              <c:f>Income!$B$71:$I$71</c:f>
              <c:strCache>
                <c:ptCount val="8"/>
                <c:pt idx="0">
                  <c:v>Baseline: v poor</c:v>
                </c:pt>
                <c:pt idx="1">
                  <c:v>Baseline: poor</c:v>
                </c:pt>
                <c:pt idx="2">
                  <c:v>Baseline: middle</c:v>
                </c:pt>
                <c:pt idx="3">
                  <c:v>Baseline: b-off</c:v>
                </c:pt>
                <c:pt idx="4">
                  <c:v>Current: v poor</c:v>
                </c:pt>
                <c:pt idx="5">
                  <c:v>Current: poor</c:v>
                </c:pt>
                <c:pt idx="6">
                  <c:v>Current: Middle</c:v>
                </c:pt>
                <c:pt idx="7">
                  <c:v>Current: b-off</c:v>
                </c:pt>
              </c:strCache>
            </c:strRef>
          </c:cat>
          <c:val>
            <c:numRef>
              <c:f>Income!$B$123:$I$123</c:f>
              <c:numCache>
                <c:formatCode>General</c:formatCode>
                <c:ptCount val="8"/>
                <c:pt idx="4" formatCode="#,##0">
                  <c:v>35969.40697206206</c:v>
                </c:pt>
                <c:pt idx="5" formatCode="#,##0">
                  <c:v>35969.40697206205</c:v>
                </c:pt>
                <c:pt idx="6" formatCode="#,##0">
                  <c:v>35969.40697206205</c:v>
                </c:pt>
                <c:pt idx="7" formatCode="#,##0">
                  <c:v>35969.40697206206</c:v>
                </c:pt>
              </c:numCache>
            </c:numRef>
          </c:val>
          <c:smooth val="0"/>
        </c:ser>
        <c:ser>
          <c:idx val="18"/>
          <c:order val="3"/>
          <c:tx>
            <c:strRef>
              <c:f>Income!$A$120</c:f>
              <c:strCache>
                <c:ptCount val="1"/>
                <c:pt idx="0">
                  <c:v>Lower Bound Poverty line</c:v>
                </c:pt>
              </c:strCache>
            </c:strRef>
          </c:tx>
          <c:spPr>
            <a:ln w="12700" cmpd="sng">
              <a:solidFill>
                <a:srgbClr val="FF0000"/>
              </a:solidFill>
              <a:prstDash val="dash"/>
            </a:ln>
          </c:spPr>
          <c:marker>
            <c:symbol val="none"/>
          </c:marker>
          <c:cat>
            <c:strRef>
              <c:f>Income!$B$71:$I$71</c:f>
              <c:strCache>
                <c:ptCount val="8"/>
                <c:pt idx="0">
                  <c:v>Baseline: v poor</c:v>
                </c:pt>
                <c:pt idx="1">
                  <c:v>Baseline: poor</c:v>
                </c:pt>
                <c:pt idx="2">
                  <c:v>Baseline: middle</c:v>
                </c:pt>
                <c:pt idx="3">
                  <c:v>Baseline: b-off</c:v>
                </c:pt>
                <c:pt idx="4">
                  <c:v>Current: v poor</c:v>
                </c:pt>
                <c:pt idx="5">
                  <c:v>Current: poor</c:v>
                </c:pt>
                <c:pt idx="6">
                  <c:v>Current: Middle</c:v>
                </c:pt>
                <c:pt idx="7">
                  <c:v>Current: b-off</c:v>
                </c:pt>
              </c:strCache>
            </c:strRef>
          </c:cat>
          <c:val>
            <c:numRef>
              <c:f>Income!$B$120:$E$120</c:f>
              <c:numCache>
                <c:formatCode>#,##0</c:formatCode>
                <c:ptCount val="4"/>
                <c:pt idx="0">
                  <c:v>42445.47305073387</c:v>
                </c:pt>
                <c:pt idx="1">
                  <c:v>42445.47305073388</c:v>
                </c:pt>
                <c:pt idx="2">
                  <c:v>42445.47305073387</c:v>
                </c:pt>
                <c:pt idx="3">
                  <c:v>42445.47305073388</c:v>
                </c:pt>
              </c:numCache>
            </c:numRef>
          </c:val>
          <c:smooth val="0"/>
        </c:ser>
        <c:ser>
          <c:idx val="19"/>
          <c:order val="4"/>
          <c:tx>
            <c:strRef>
              <c:f>Income!$A$124</c:f>
              <c:strCache>
                <c:ptCount val="1"/>
                <c:pt idx="0">
                  <c:v>Lower Bound Poverty line</c:v>
                </c:pt>
              </c:strCache>
            </c:strRef>
          </c:tx>
          <c:spPr>
            <a:ln w="12700" cmpd="sng">
              <a:solidFill>
                <a:srgbClr val="FF0000"/>
              </a:solidFill>
              <a:prstDash val="dash"/>
            </a:ln>
          </c:spPr>
          <c:marker>
            <c:symbol val="none"/>
          </c:marker>
          <c:cat>
            <c:strRef>
              <c:f>Income!$B$71:$I$71</c:f>
              <c:strCache>
                <c:ptCount val="8"/>
                <c:pt idx="0">
                  <c:v>Baseline: v poor</c:v>
                </c:pt>
                <c:pt idx="1">
                  <c:v>Baseline: poor</c:v>
                </c:pt>
                <c:pt idx="2">
                  <c:v>Baseline: middle</c:v>
                </c:pt>
                <c:pt idx="3">
                  <c:v>Baseline: b-off</c:v>
                </c:pt>
                <c:pt idx="4">
                  <c:v>Current: v poor</c:v>
                </c:pt>
                <c:pt idx="5">
                  <c:v>Current: poor</c:v>
                </c:pt>
                <c:pt idx="6">
                  <c:v>Current: Middle</c:v>
                </c:pt>
                <c:pt idx="7">
                  <c:v>Current: b-off</c:v>
                </c:pt>
              </c:strCache>
            </c:strRef>
          </c:cat>
          <c:val>
            <c:numRef>
              <c:f>Income!$B$124:$I$124</c:f>
              <c:numCache>
                <c:formatCode>General</c:formatCode>
                <c:ptCount val="8"/>
                <c:pt idx="4" formatCode="#,##0">
                  <c:v>54352.23363872872</c:v>
                </c:pt>
                <c:pt idx="5" formatCode="#,##0">
                  <c:v>54352.23363872873</c:v>
                </c:pt>
                <c:pt idx="6" formatCode="#,##0">
                  <c:v>54352.23363872872</c:v>
                </c:pt>
                <c:pt idx="7" formatCode="#,##0">
                  <c:v>54352.23363872873</c:v>
                </c:pt>
              </c:numCache>
            </c:numRef>
          </c:val>
          <c:smooth val="0"/>
        </c:ser>
        <c:ser>
          <c:idx val="20"/>
          <c:order val="5"/>
          <c:tx>
            <c:strRef>
              <c:f>Income!$A$121</c:f>
              <c:strCache>
                <c:ptCount val="1"/>
                <c:pt idx="0">
                  <c:v>Upper Bound Poverty line</c:v>
                </c:pt>
              </c:strCache>
            </c:strRef>
          </c:tx>
          <c:spPr>
            <a:ln w="12700" cmpd="sng">
              <a:solidFill>
                <a:srgbClr val="723F95"/>
              </a:solidFill>
              <a:prstDash val="lgDash"/>
            </a:ln>
          </c:spPr>
          <c:marker>
            <c:symbol val="none"/>
          </c:marker>
          <c:cat>
            <c:strRef>
              <c:f>Income!$B$71:$I$71</c:f>
              <c:strCache>
                <c:ptCount val="8"/>
                <c:pt idx="0">
                  <c:v>Baseline: v poor</c:v>
                </c:pt>
                <c:pt idx="1">
                  <c:v>Baseline: poor</c:v>
                </c:pt>
                <c:pt idx="2">
                  <c:v>Baseline: middle</c:v>
                </c:pt>
                <c:pt idx="3">
                  <c:v>Baseline: b-off</c:v>
                </c:pt>
                <c:pt idx="4">
                  <c:v>Current: v poor</c:v>
                </c:pt>
                <c:pt idx="5">
                  <c:v>Current: poor</c:v>
                </c:pt>
                <c:pt idx="6">
                  <c:v>Current: Middle</c:v>
                </c:pt>
                <c:pt idx="7">
                  <c:v>Current: b-off</c:v>
                </c:pt>
              </c:strCache>
            </c:strRef>
          </c:cat>
          <c:val>
            <c:numRef>
              <c:f>Income!$B$121:$E$121</c:f>
              <c:numCache>
                <c:formatCode>#,##0</c:formatCode>
                <c:ptCount val="4"/>
                <c:pt idx="0">
                  <c:v>75183.39305073386</c:v>
                </c:pt>
                <c:pt idx="1">
                  <c:v>75183.39305073388</c:v>
                </c:pt>
                <c:pt idx="2">
                  <c:v>75183.39305073386</c:v>
                </c:pt>
                <c:pt idx="3">
                  <c:v>75183.39305073388</c:v>
                </c:pt>
              </c:numCache>
            </c:numRef>
          </c:val>
          <c:smooth val="0"/>
        </c:ser>
        <c:ser>
          <c:idx val="21"/>
          <c:order val="6"/>
          <c:tx>
            <c:strRef>
              <c:f>Income!$A$125</c:f>
              <c:strCache>
                <c:ptCount val="1"/>
                <c:pt idx="0">
                  <c:v>Upper Bound Poverty line</c:v>
                </c:pt>
              </c:strCache>
            </c:strRef>
          </c:tx>
          <c:spPr>
            <a:ln w="12700" cmpd="sng">
              <a:solidFill>
                <a:srgbClr val="723F95"/>
              </a:solidFill>
              <a:prstDash val="lgDash"/>
            </a:ln>
          </c:spPr>
          <c:marker>
            <c:symbol val="none"/>
          </c:marker>
          <c:cat>
            <c:strRef>
              <c:f>Income!$B$71:$I$71</c:f>
              <c:strCache>
                <c:ptCount val="8"/>
                <c:pt idx="0">
                  <c:v>Baseline: v poor</c:v>
                </c:pt>
                <c:pt idx="1">
                  <c:v>Baseline: poor</c:v>
                </c:pt>
                <c:pt idx="2">
                  <c:v>Baseline: middle</c:v>
                </c:pt>
                <c:pt idx="3">
                  <c:v>Baseline: b-off</c:v>
                </c:pt>
                <c:pt idx="4">
                  <c:v>Current: v poor</c:v>
                </c:pt>
                <c:pt idx="5">
                  <c:v>Current: poor</c:v>
                </c:pt>
                <c:pt idx="6">
                  <c:v>Current: Middle</c:v>
                </c:pt>
                <c:pt idx="7">
                  <c:v>Current: b-off</c:v>
                </c:pt>
              </c:strCache>
            </c:strRef>
          </c:cat>
          <c:val>
            <c:numRef>
              <c:f>Income!$B$125:$I$125</c:f>
              <c:numCache>
                <c:formatCode>General</c:formatCode>
                <c:ptCount val="8"/>
                <c:pt idx="4" formatCode="#,##0">
                  <c:v>87090.15363872873</c:v>
                </c:pt>
                <c:pt idx="5" formatCode="#,##0">
                  <c:v>87090.15363872871</c:v>
                </c:pt>
                <c:pt idx="6" formatCode="#,##0">
                  <c:v>87090.15363872873</c:v>
                </c:pt>
                <c:pt idx="7" formatCode="#,##0">
                  <c:v>87090.15363872871</c:v>
                </c:pt>
              </c:numCache>
            </c:numRef>
          </c:val>
          <c:smooth val="0"/>
        </c:ser>
        <c:dLbls>
          <c:showLegendKey val="0"/>
          <c:showVal val="0"/>
          <c:showCatName val="0"/>
          <c:showSerName val="0"/>
          <c:showPercent val="0"/>
          <c:showBubbleSize val="0"/>
        </c:dLbls>
        <c:marker val="1"/>
        <c:smooth val="0"/>
        <c:axId val="2127375704"/>
        <c:axId val="2113539624"/>
      </c:lineChart>
      <c:catAx>
        <c:axId val="2127375704"/>
        <c:scaling>
          <c:orientation val="minMax"/>
        </c:scaling>
        <c:delete val="0"/>
        <c:axPos val="b"/>
        <c:numFmt formatCode="General" sourceLinked="1"/>
        <c:majorTickMark val="out"/>
        <c:minorTickMark val="none"/>
        <c:tickLblPos val="nextTo"/>
        <c:spPr>
          <a:ln w="6350" cmpd="sng">
            <a:solidFill>
              <a:srgbClr val="000000"/>
            </a:solidFill>
            <a:prstDash val="solid"/>
          </a:ln>
        </c:spPr>
        <c:txPr>
          <a:bodyPr rot="0" vert="horz"/>
          <a:lstStyle/>
          <a:p>
            <a:pPr>
              <a:defRPr sz="800" b="0" i="0" u="none" strike="noStrike" baseline="0">
                <a:solidFill>
                  <a:srgbClr val="000000"/>
                </a:solidFill>
                <a:latin typeface="Helvetica Light"/>
                <a:ea typeface="Arial"/>
                <a:cs typeface="Helvetica Light"/>
              </a:defRPr>
            </a:pPr>
            <a:endParaRPr lang="en-US"/>
          </a:p>
        </c:txPr>
        <c:crossAx val="2113539624"/>
        <c:crosses val="autoZero"/>
        <c:auto val="1"/>
        <c:lblAlgn val="ctr"/>
        <c:lblOffset val="100"/>
        <c:tickLblSkip val="1"/>
        <c:tickMarkSkip val="1"/>
        <c:noMultiLvlLbl val="0"/>
      </c:catAx>
      <c:valAx>
        <c:axId val="2113539624"/>
        <c:scaling>
          <c:orientation val="minMax"/>
        </c:scaling>
        <c:delete val="0"/>
        <c:axPos val="l"/>
        <c:majorGridlines>
          <c:spPr>
            <a:ln w="3175">
              <a:solidFill>
                <a:srgbClr val="000000"/>
              </a:solidFill>
              <a:prstDash val="solid"/>
            </a:ln>
          </c:spPr>
        </c:majorGridlines>
        <c:title>
          <c:tx>
            <c:rich>
              <a:bodyPr/>
              <a:lstStyle/>
              <a:p>
                <a:pPr>
                  <a:defRPr sz="800" b="0" i="0" u="none" strike="noStrike" baseline="0">
                    <a:solidFill>
                      <a:srgbClr val="000000"/>
                    </a:solidFill>
                    <a:latin typeface="Helvetica Light"/>
                    <a:ea typeface="Arial"/>
                    <a:cs typeface="Helvetica Light"/>
                  </a:defRPr>
                </a:pPr>
                <a:r>
                  <a:rPr lang="en-US" sz="800" b="0" i="0">
                    <a:latin typeface="Helvetica Light"/>
                    <a:cs typeface="Helvetica Light"/>
                  </a:rPr>
                  <a:t> Cash income today's prices, Hhs size = 'Poor')</a:t>
                </a:r>
              </a:p>
            </c:rich>
          </c:tx>
          <c:layout>
            <c:manualLayout>
              <c:xMode val="edge"/>
              <c:yMode val="edge"/>
              <c:x val="0.0165335291637768"/>
              <c:y val="0.138659070055267"/>
            </c:manualLayout>
          </c:layout>
          <c:overlay val="0"/>
          <c:spPr>
            <a:noFill/>
            <a:ln w="25400">
              <a:noFill/>
            </a:ln>
          </c:spPr>
        </c:title>
        <c:numFmt formatCode="#,##0" sourceLinked="0"/>
        <c:majorTickMark val="out"/>
        <c:minorTickMark val="none"/>
        <c:tickLblPos val="nextTo"/>
        <c:spPr>
          <a:ln w="6350" cmpd="sng">
            <a:solidFill>
              <a:srgbClr val="000000"/>
            </a:solidFill>
            <a:prstDash val="solid"/>
          </a:ln>
        </c:spPr>
        <c:txPr>
          <a:bodyPr rot="0" vert="horz"/>
          <a:lstStyle/>
          <a:p>
            <a:pPr>
              <a:defRPr sz="800" b="0" i="0" u="none" strike="noStrike" baseline="0">
                <a:solidFill>
                  <a:srgbClr val="000000"/>
                </a:solidFill>
                <a:latin typeface="Helvetica Light"/>
                <a:ea typeface="Arial"/>
                <a:cs typeface="Helvetica Light"/>
              </a:defRPr>
            </a:pPr>
            <a:endParaRPr lang="en-US"/>
          </a:p>
        </c:txPr>
        <c:crossAx val="2127375704"/>
        <c:crosses val="autoZero"/>
        <c:crossBetween val="between"/>
      </c:valAx>
      <c:spPr>
        <a:solidFill>
          <a:srgbClr val="FFFFFF"/>
        </a:solidFill>
        <a:ln w="3175">
          <a:solidFill>
            <a:srgbClr val="000000"/>
          </a:solidFill>
          <a:prstDash val="solid"/>
        </a:ln>
      </c:spPr>
    </c:plotArea>
    <c:legend>
      <c:legendPos val="b"/>
      <c:legendEntry>
        <c:idx val="16"/>
        <c:delete val="1"/>
      </c:legendEntry>
      <c:legendEntry>
        <c:idx val="18"/>
        <c:delete val="1"/>
      </c:legendEntry>
      <c:legendEntry>
        <c:idx val="20"/>
        <c:delete val="1"/>
      </c:legendEntry>
      <c:layout>
        <c:manualLayout>
          <c:xMode val="edge"/>
          <c:yMode val="edge"/>
          <c:x val="0.0889954170236492"/>
          <c:y val="0.792363271664213"/>
          <c:w val="0.825463261392844"/>
          <c:h val="0.199506647034974"/>
        </c:manualLayout>
      </c:layout>
      <c:overlay val="0"/>
      <c:spPr>
        <a:noFill/>
        <a:ln w="25400">
          <a:noFill/>
        </a:ln>
      </c:spPr>
      <c:txPr>
        <a:bodyPr/>
        <a:lstStyle/>
        <a:p>
          <a:pPr>
            <a:defRPr sz="700" b="0" i="0" u="none" strike="noStrike" baseline="0">
              <a:solidFill>
                <a:srgbClr val="000000"/>
              </a:solidFill>
              <a:latin typeface="Helvetica Light"/>
              <a:ea typeface="Calibri"/>
              <a:cs typeface="Helvetica Light"/>
            </a:defRPr>
          </a:pPr>
          <a:endParaRPr lang="en-US"/>
        </a:p>
      </c:txPr>
    </c:legend>
    <c:plotVisOnly val="1"/>
    <c:dispBlanksAs val="gap"/>
    <c:showDLblsOverMax val="0"/>
  </c:chart>
  <c:spPr>
    <a:solidFill>
      <a:srgbClr val="FFFFFF"/>
    </a:solidFill>
    <a:ln w="3175" cmpd="sng">
      <a:solidFill>
        <a:srgbClr val="000000"/>
      </a:solidFill>
      <a:prstDash val="solid"/>
    </a:ln>
  </c:spPr>
  <c:txPr>
    <a:bodyPr/>
    <a:lstStyle/>
    <a:p>
      <a:pPr>
        <a:defRPr sz="575" b="0" i="0" u="none" strike="noStrike" baseline="0">
          <a:solidFill>
            <a:srgbClr val="000000"/>
          </a:solidFill>
          <a:latin typeface="Arial"/>
          <a:ea typeface="Arial"/>
          <a:cs typeface="Arial"/>
        </a:defRPr>
      </a:pPr>
      <a:endParaRPr lang="en-US"/>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sz="1300" b="0" i="0">
                <a:latin typeface="Helvetica Light"/>
                <a:cs typeface="Helvetica Light"/>
              </a:defRPr>
            </a:pPr>
            <a:r>
              <a:rPr lang="en-US" sz="1300" b="0" i="0">
                <a:latin typeface="Helvetica Light"/>
                <a:cs typeface="Helvetica Light"/>
              </a:rPr>
              <a:t>ZA FW - Drought Area with Grants</a:t>
            </a:r>
          </a:p>
        </c:rich>
      </c:tx>
      <c:layout>
        <c:manualLayout>
          <c:xMode val="edge"/>
          <c:yMode val="edge"/>
          <c:x val="0.339170304489141"/>
          <c:y val="0.0274263278065851"/>
        </c:manualLayout>
      </c:layout>
      <c:overlay val="1"/>
      <c:spPr>
        <a:solidFill>
          <a:schemeClr val="bg1"/>
        </a:solidFill>
        <a:ln w="3175" cmpd="sng">
          <a:solidFill>
            <a:schemeClr val="tx1"/>
          </a:solidFill>
        </a:ln>
      </c:spPr>
    </c:title>
    <c:autoTitleDeleted val="0"/>
    <c:plotArea>
      <c:layout>
        <c:manualLayout>
          <c:layoutTarget val="inner"/>
          <c:xMode val="edge"/>
          <c:yMode val="edge"/>
          <c:x val="0.0997886663130839"/>
          <c:y val="0.0491059044448712"/>
          <c:w val="0.837439924931663"/>
          <c:h val="0.680472014168961"/>
        </c:manualLayout>
      </c:layout>
      <c:barChart>
        <c:barDir val="col"/>
        <c:grouping val="stacked"/>
        <c:varyColors val="0"/>
        <c:ser>
          <c:idx val="12"/>
          <c:order val="6"/>
          <c:tx>
            <c:strRef>
              <c:f>Income!$A$108</c:f>
              <c:strCache>
                <c:ptCount val="1"/>
                <c:pt idx="0">
                  <c:v>Labour - casual</c:v>
                </c:pt>
              </c:strCache>
            </c:strRef>
          </c:tx>
          <c:spPr>
            <a:solidFill>
              <a:srgbClr val="D99694"/>
            </a:solidFill>
            <a:ln w="3175" cmpd="sng">
              <a:solidFill>
                <a:srgbClr val="000000"/>
              </a:solidFill>
              <a:prstDash val="solid"/>
            </a:ln>
          </c:spPr>
          <c:invertIfNegative val="0"/>
          <c:cat>
            <c:strRef>
              <c:f>(Income!$B$71:$D$71,Income!$F$71:$H$71)</c:f>
              <c:strCache>
                <c:ptCount val="6"/>
                <c:pt idx="0">
                  <c:v>Baseline: casuals</c:v>
                </c:pt>
                <c:pt idx="1">
                  <c:v>Baseline: temporary</c:v>
                </c:pt>
                <c:pt idx="2">
                  <c:v>Baseline: full-time</c:v>
                </c:pt>
                <c:pt idx="3">
                  <c:v>Current: casuals</c:v>
                </c:pt>
                <c:pt idx="4">
                  <c:v>Current: temporary</c:v>
                </c:pt>
                <c:pt idx="5">
                  <c:v>Current: full-time</c:v>
                </c:pt>
              </c:strCache>
            </c:strRef>
          </c:cat>
          <c:val>
            <c:numRef>
              <c:f>(Income!$B$108:$D$108,Income!$F$108:$H$108)</c:f>
              <c:numCache>
                <c:formatCode>#,##0</c:formatCode>
                <c:ptCount val="6"/>
                <c:pt idx="0">
                  <c:v>10630.0</c:v>
                </c:pt>
                <c:pt idx="1">
                  <c:v>14500.0</c:v>
                </c:pt>
                <c:pt idx="2">
                  <c:v>0.0</c:v>
                </c:pt>
                <c:pt idx="3">
                  <c:v>5899.65</c:v>
                </c:pt>
                <c:pt idx="4">
                  <c:v>8047.5</c:v>
                </c:pt>
                <c:pt idx="5">
                  <c:v>0.0</c:v>
                </c:pt>
              </c:numCache>
            </c:numRef>
          </c:val>
        </c:ser>
        <c:ser>
          <c:idx val="4"/>
          <c:order val="7"/>
          <c:tx>
            <c:strRef>
              <c:f>Income!$A$109</c:f>
              <c:strCache>
                <c:ptCount val="1"/>
                <c:pt idx="0">
                  <c:v>Labour - formal emp</c:v>
                </c:pt>
              </c:strCache>
            </c:strRef>
          </c:tx>
          <c:spPr>
            <a:solidFill>
              <a:srgbClr val="C0504D"/>
            </a:solidFill>
            <a:ln w="3175" cmpd="sng">
              <a:solidFill>
                <a:srgbClr val="000000"/>
              </a:solidFill>
              <a:prstDash val="solid"/>
            </a:ln>
          </c:spPr>
          <c:invertIfNegative val="0"/>
          <c:cat>
            <c:strRef>
              <c:f>(Income!$B$71:$D$71,Income!$F$71:$H$71)</c:f>
              <c:strCache>
                <c:ptCount val="6"/>
                <c:pt idx="0">
                  <c:v>Baseline: casuals</c:v>
                </c:pt>
                <c:pt idx="1">
                  <c:v>Baseline: temporary</c:v>
                </c:pt>
                <c:pt idx="2">
                  <c:v>Baseline: full-time</c:v>
                </c:pt>
                <c:pt idx="3">
                  <c:v>Current: casuals</c:v>
                </c:pt>
                <c:pt idx="4">
                  <c:v>Current: temporary</c:v>
                </c:pt>
                <c:pt idx="5">
                  <c:v>Current: full-time</c:v>
                </c:pt>
              </c:strCache>
            </c:strRef>
          </c:cat>
          <c:val>
            <c:numRef>
              <c:f>(Income!$B$109:$D$109,Income!$F$109:$H$109)</c:f>
              <c:numCache>
                <c:formatCode>#,##0</c:formatCode>
                <c:ptCount val="6"/>
                <c:pt idx="0">
                  <c:v>4200.0</c:v>
                </c:pt>
                <c:pt idx="1">
                  <c:v>6000.0</c:v>
                </c:pt>
                <c:pt idx="2">
                  <c:v>30000.0</c:v>
                </c:pt>
                <c:pt idx="3">
                  <c:v>2973.599999999999</c:v>
                </c:pt>
                <c:pt idx="4">
                  <c:v>4248.0</c:v>
                </c:pt>
                <c:pt idx="5">
                  <c:v>2124</c:v>
                </c:pt>
              </c:numCache>
            </c:numRef>
          </c:val>
        </c:ser>
        <c:ser>
          <c:idx val="0"/>
          <c:order val="8"/>
          <c:tx>
            <c:strRef>
              <c:f>Income!$A$110</c:f>
              <c:strCache>
                <c:ptCount val="1"/>
                <c:pt idx="0">
                  <c:v>Labour - public works</c:v>
                </c:pt>
              </c:strCache>
            </c:strRef>
          </c:tx>
          <c:spPr>
            <a:solidFill>
              <a:srgbClr val="953735"/>
            </a:solidFill>
            <a:ln w="3175" cmpd="sng">
              <a:solidFill>
                <a:srgbClr val="000000"/>
              </a:solidFill>
              <a:prstDash val="solid"/>
            </a:ln>
          </c:spPr>
          <c:invertIfNegative val="0"/>
          <c:cat>
            <c:strRef>
              <c:f>(Income!$B$71:$D$71,Income!$F$71:$H$71)</c:f>
              <c:strCache>
                <c:ptCount val="6"/>
                <c:pt idx="0">
                  <c:v>Baseline: casuals</c:v>
                </c:pt>
                <c:pt idx="1">
                  <c:v>Baseline: temporary</c:v>
                </c:pt>
                <c:pt idx="2">
                  <c:v>Baseline: full-time</c:v>
                </c:pt>
                <c:pt idx="3">
                  <c:v>Current: casuals</c:v>
                </c:pt>
                <c:pt idx="4">
                  <c:v>Current: temporary</c:v>
                </c:pt>
                <c:pt idx="5">
                  <c:v>Current: full-time</c:v>
                </c:pt>
              </c:strCache>
            </c:strRef>
          </c:cat>
          <c:val>
            <c:numRef>
              <c:f>(Income!$B$110:$D$110,Income!$F$110:$H$110)</c:f>
              <c:numCache>
                <c:formatCode>#,##0</c:formatCode>
                <c:ptCount val="6"/>
                <c:pt idx="0">
                  <c:v>1286.0</c:v>
                </c:pt>
                <c:pt idx="1">
                  <c:v>1286.0</c:v>
                </c:pt>
                <c:pt idx="2">
                  <c:v>0.0</c:v>
                </c:pt>
                <c:pt idx="3">
                  <c:v>1286.0</c:v>
                </c:pt>
                <c:pt idx="4">
                  <c:v>1286.0</c:v>
                </c:pt>
                <c:pt idx="5">
                  <c:v>0.0</c:v>
                </c:pt>
              </c:numCache>
            </c:numRef>
          </c:val>
        </c:ser>
        <c:ser>
          <c:idx val="6"/>
          <c:order val="9"/>
          <c:tx>
            <c:strRef>
              <c:f>Income!$A$111</c:f>
              <c:strCache>
                <c:ptCount val="1"/>
                <c:pt idx="0">
                  <c:v>Self - employment</c:v>
                </c:pt>
              </c:strCache>
            </c:strRef>
          </c:tx>
          <c:spPr>
            <a:solidFill>
              <a:srgbClr val="D3BBD8"/>
            </a:solidFill>
            <a:ln w="3175" cmpd="sng">
              <a:solidFill>
                <a:srgbClr val="000000"/>
              </a:solidFill>
              <a:prstDash val="solid"/>
            </a:ln>
          </c:spPr>
          <c:invertIfNegative val="0"/>
          <c:cat>
            <c:strRef>
              <c:f>(Income!$B$71:$D$71,Income!$F$71:$H$71)</c:f>
              <c:strCache>
                <c:ptCount val="6"/>
                <c:pt idx="0">
                  <c:v>Baseline: casuals</c:v>
                </c:pt>
                <c:pt idx="1">
                  <c:v>Baseline: temporary</c:v>
                </c:pt>
                <c:pt idx="2">
                  <c:v>Baseline: full-time</c:v>
                </c:pt>
                <c:pt idx="3">
                  <c:v>Current: casuals</c:v>
                </c:pt>
                <c:pt idx="4">
                  <c:v>Current: temporary</c:v>
                </c:pt>
                <c:pt idx="5">
                  <c:v>Current: full-time</c:v>
                </c:pt>
              </c:strCache>
            </c:strRef>
          </c:cat>
          <c:val>
            <c:numRef>
              <c:f>(Income!$B$111:$D$111,Income!$F$111:$H$111)</c:f>
              <c:numCache>
                <c:formatCode>#,##0</c:formatCode>
                <c:ptCount val="6"/>
                <c:pt idx="0">
                  <c:v>4500.0</c:v>
                </c:pt>
                <c:pt idx="1">
                  <c:v>0.0</c:v>
                </c:pt>
                <c:pt idx="2">
                  <c:v>0.0</c:v>
                </c:pt>
                <c:pt idx="3">
                  <c:v>5097.6</c:v>
                </c:pt>
                <c:pt idx="4">
                  <c:v>0.0</c:v>
                </c:pt>
                <c:pt idx="5">
                  <c:v>0.0</c:v>
                </c:pt>
              </c:numCache>
            </c:numRef>
          </c:val>
        </c:ser>
        <c:ser>
          <c:idx val="3"/>
          <c:order val="10"/>
          <c:tx>
            <c:strRef>
              <c:f>Income!$A$112</c:f>
              <c:strCache>
                <c:ptCount val="1"/>
                <c:pt idx="0">
                  <c:v>Small business/petty trading</c:v>
                </c:pt>
              </c:strCache>
            </c:strRef>
          </c:tx>
          <c:spPr>
            <a:solidFill>
              <a:srgbClr val="CC66FF"/>
            </a:solidFill>
            <a:ln w="3175" cmpd="sng">
              <a:solidFill>
                <a:srgbClr val="000000"/>
              </a:solidFill>
              <a:prstDash val="solid"/>
            </a:ln>
          </c:spPr>
          <c:invertIfNegative val="0"/>
          <c:cat>
            <c:strRef>
              <c:f>(Income!$B$71:$D$71,Income!$F$71:$H$71)</c:f>
              <c:strCache>
                <c:ptCount val="6"/>
                <c:pt idx="0">
                  <c:v>Baseline: casuals</c:v>
                </c:pt>
                <c:pt idx="1">
                  <c:v>Baseline: temporary</c:v>
                </c:pt>
                <c:pt idx="2">
                  <c:v>Baseline: full-time</c:v>
                </c:pt>
                <c:pt idx="3">
                  <c:v>Current: casuals</c:v>
                </c:pt>
                <c:pt idx="4">
                  <c:v>Current: temporary</c:v>
                </c:pt>
                <c:pt idx="5">
                  <c:v>Current: full-time</c:v>
                </c:pt>
              </c:strCache>
            </c:strRef>
          </c:cat>
          <c:val>
            <c:numRef>
              <c:f>(Income!$B$112:$D$112,Income!$F$112:$H$112)</c:f>
              <c:numCache>
                <c:formatCode>#,##0</c:formatCode>
                <c:ptCount val="6"/>
                <c:pt idx="0">
                  <c:v>0.0</c:v>
                </c:pt>
                <c:pt idx="1">
                  <c:v>4800.0</c:v>
                </c:pt>
                <c:pt idx="2">
                  <c:v>27600.0</c:v>
                </c:pt>
                <c:pt idx="3">
                  <c:v>0.0</c:v>
                </c:pt>
                <c:pt idx="4">
                  <c:v>5664.000000000001</c:v>
                </c:pt>
                <c:pt idx="5">
                  <c:v>32568.0</c:v>
                </c:pt>
              </c:numCache>
            </c:numRef>
          </c:val>
        </c:ser>
        <c:ser>
          <c:idx val="9"/>
          <c:order val="11"/>
          <c:tx>
            <c:strRef>
              <c:f>Income!$A$113</c:f>
              <c:strCache>
                <c:ptCount val="1"/>
                <c:pt idx="0">
                  <c:v>Food transfer - official</c:v>
                </c:pt>
              </c:strCache>
            </c:strRef>
          </c:tx>
          <c:spPr>
            <a:solidFill>
              <a:srgbClr val="558ED5"/>
            </a:solidFill>
            <a:ln w="3175" cmpd="sng">
              <a:solidFill>
                <a:srgbClr val="000000"/>
              </a:solidFill>
              <a:prstDash val="solid"/>
            </a:ln>
          </c:spPr>
          <c:invertIfNegative val="0"/>
          <c:cat>
            <c:strRef>
              <c:f>(Income!$B$71:$D$71,Income!$F$71:$H$71)</c:f>
              <c:strCache>
                <c:ptCount val="6"/>
                <c:pt idx="0">
                  <c:v>Baseline: casuals</c:v>
                </c:pt>
                <c:pt idx="1">
                  <c:v>Baseline: temporary</c:v>
                </c:pt>
                <c:pt idx="2">
                  <c:v>Baseline: full-time</c:v>
                </c:pt>
                <c:pt idx="3">
                  <c:v>Current: casuals</c:v>
                </c:pt>
                <c:pt idx="4">
                  <c:v>Current: temporary</c:v>
                </c:pt>
                <c:pt idx="5">
                  <c:v>Current: full-time</c:v>
                </c:pt>
              </c:strCache>
            </c:strRef>
          </c:cat>
          <c:val>
            <c:numRef>
              <c:f>(Income!$B$113:$D$113,Income!$F$113:$H$113)</c:f>
              <c:numCache>
                <c:formatCode>#,##0</c:formatCode>
                <c:ptCount val="6"/>
                <c:pt idx="0">
                  <c:v>972.2885562307183</c:v>
                </c:pt>
                <c:pt idx="1">
                  <c:v>972.2885562307183</c:v>
                </c:pt>
                <c:pt idx="2">
                  <c:v>0.0</c:v>
                </c:pt>
                <c:pt idx="3">
                  <c:v>1604.276117780685</c:v>
                </c:pt>
                <c:pt idx="4">
                  <c:v>1604.276117780685</c:v>
                </c:pt>
                <c:pt idx="5">
                  <c:v>0.0</c:v>
                </c:pt>
              </c:numCache>
            </c:numRef>
          </c:val>
        </c:ser>
        <c:ser>
          <c:idx val="10"/>
          <c:order val="12"/>
          <c:tx>
            <c:strRef>
              <c:f>Income!$A$115</c:f>
              <c:strCache>
                <c:ptCount val="1"/>
                <c:pt idx="0">
                  <c:v>Cash transfer - official</c:v>
                </c:pt>
              </c:strCache>
            </c:strRef>
          </c:tx>
          <c:spPr>
            <a:solidFill>
              <a:srgbClr val="A6A6A6"/>
            </a:solidFill>
            <a:ln w="3175" cmpd="sng">
              <a:solidFill>
                <a:srgbClr val="000000"/>
              </a:solidFill>
              <a:prstDash val="solid"/>
            </a:ln>
          </c:spPr>
          <c:invertIfNegative val="0"/>
          <c:cat>
            <c:strRef>
              <c:f>(Income!$B$71:$D$71,Income!$F$71:$H$71)</c:f>
              <c:strCache>
                <c:ptCount val="6"/>
                <c:pt idx="0">
                  <c:v>Baseline: casuals</c:v>
                </c:pt>
                <c:pt idx="1">
                  <c:v>Baseline: temporary</c:v>
                </c:pt>
                <c:pt idx="2">
                  <c:v>Baseline: full-time</c:v>
                </c:pt>
                <c:pt idx="3">
                  <c:v>Current: casuals</c:v>
                </c:pt>
                <c:pt idx="4">
                  <c:v>Current: temporary</c:v>
                </c:pt>
                <c:pt idx="5">
                  <c:v>Current: full-time</c:v>
                </c:pt>
              </c:strCache>
            </c:strRef>
          </c:cat>
          <c:val>
            <c:numRef>
              <c:f>(Income!$B$115:$D$115,Income!$F$115:$H$115)</c:f>
              <c:numCache>
                <c:formatCode>#,##0</c:formatCode>
                <c:ptCount val="6"/>
                <c:pt idx="0">
                  <c:v>5400.0</c:v>
                </c:pt>
                <c:pt idx="1">
                  <c:v>5400.0</c:v>
                </c:pt>
                <c:pt idx="2">
                  <c:v>0.0</c:v>
                </c:pt>
                <c:pt idx="3">
                  <c:v>6372.0</c:v>
                </c:pt>
                <c:pt idx="4">
                  <c:v>6372.0</c:v>
                </c:pt>
                <c:pt idx="5">
                  <c:v>0.0</c:v>
                </c:pt>
              </c:numCache>
            </c:numRef>
          </c:val>
        </c:ser>
        <c:dLbls>
          <c:showLegendKey val="0"/>
          <c:showVal val="0"/>
          <c:showCatName val="0"/>
          <c:showSerName val="0"/>
          <c:showPercent val="0"/>
          <c:showBubbleSize val="0"/>
        </c:dLbls>
        <c:gapWidth val="150"/>
        <c:overlap val="100"/>
        <c:axId val="-2095352744"/>
        <c:axId val="-2136051080"/>
      </c:barChart>
      <c:lineChart>
        <c:grouping val="standard"/>
        <c:varyColors val="0"/>
        <c:ser>
          <c:idx val="13"/>
          <c:order val="0"/>
          <c:tx>
            <c:strRef>
              <c:f>Income!$A$119</c:f>
              <c:strCache>
                <c:ptCount val="1"/>
                <c:pt idx="0">
                  <c:v>Food Poverty line</c:v>
                </c:pt>
              </c:strCache>
            </c:strRef>
          </c:tx>
          <c:spPr>
            <a:ln w="12700">
              <a:solidFill>
                <a:srgbClr val="DD0806"/>
              </a:solidFill>
              <a:prstDash val="solid"/>
            </a:ln>
          </c:spPr>
          <c:marker>
            <c:symbol val="none"/>
          </c:marker>
          <c:cat>
            <c:strRef>
              <c:f>(Income!$B$71:$D$71,Income!$F$71:$H$71)</c:f>
              <c:strCache>
                <c:ptCount val="6"/>
                <c:pt idx="0">
                  <c:v>Baseline: casuals</c:v>
                </c:pt>
                <c:pt idx="1">
                  <c:v>Baseline: temporary</c:v>
                </c:pt>
                <c:pt idx="2">
                  <c:v>Baseline: full-time</c:v>
                </c:pt>
                <c:pt idx="3">
                  <c:v>Current: casuals</c:v>
                </c:pt>
                <c:pt idx="4">
                  <c:v>Current: temporary</c:v>
                </c:pt>
                <c:pt idx="5">
                  <c:v>Current: full-time</c:v>
                </c:pt>
              </c:strCache>
            </c:strRef>
          </c:cat>
          <c:val>
            <c:numRef>
              <c:f>(Income!$B$119:$D$119,Income!$F$119:$H$119)</c:f>
              <c:numCache>
                <c:formatCode>#,##0</c:formatCode>
                <c:ptCount val="6"/>
                <c:pt idx="0">
                  <c:v>17800.51565503642</c:v>
                </c:pt>
                <c:pt idx="1">
                  <c:v>17800.51565503642</c:v>
                </c:pt>
                <c:pt idx="2">
                  <c:v>17800.51565503642</c:v>
                </c:pt>
              </c:numCache>
            </c:numRef>
          </c:val>
          <c:smooth val="0"/>
        </c:ser>
        <c:ser>
          <c:idx val="15"/>
          <c:order val="1"/>
          <c:tx>
            <c:strRef>
              <c:f>Income!$A$123</c:f>
              <c:strCache>
                <c:ptCount val="1"/>
                <c:pt idx="0">
                  <c:v>Food Poverty line</c:v>
                </c:pt>
              </c:strCache>
            </c:strRef>
          </c:tx>
          <c:spPr>
            <a:ln w="12700">
              <a:solidFill>
                <a:srgbClr val="DD0806"/>
              </a:solidFill>
              <a:prstDash val="solid"/>
            </a:ln>
          </c:spPr>
          <c:marker>
            <c:symbol val="none"/>
          </c:marker>
          <c:cat>
            <c:strRef>
              <c:f>(Income!$B$71:$D$71,Income!$F$71:$H$71)</c:f>
              <c:strCache>
                <c:ptCount val="6"/>
                <c:pt idx="0">
                  <c:v>Baseline: casuals</c:v>
                </c:pt>
                <c:pt idx="1">
                  <c:v>Baseline: temporary</c:v>
                </c:pt>
                <c:pt idx="2">
                  <c:v>Baseline: full-time</c:v>
                </c:pt>
                <c:pt idx="3">
                  <c:v>Current: casuals</c:v>
                </c:pt>
                <c:pt idx="4">
                  <c:v>Current: temporary</c:v>
                </c:pt>
                <c:pt idx="5">
                  <c:v>Current: full-time</c:v>
                </c:pt>
              </c:strCache>
            </c:strRef>
          </c:cat>
          <c:val>
            <c:numRef>
              <c:f>(Income!$B$123:$D$123,Income!$F$123:$H$123)</c:f>
              <c:numCache>
                <c:formatCode>General</c:formatCode>
                <c:ptCount val="6"/>
                <c:pt idx="3" formatCode="#,##0">
                  <c:v>27031.5769335823</c:v>
                </c:pt>
                <c:pt idx="4" formatCode="#,##0">
                  <c:v>27031.5769335823</c:v>
                </c:pt>
                <c:pt idx="5" formatCode="#,##0">
                  <c:v>27031.5769335823</c:v>
                </c:pt>
              </c:numCache>
            </c:numRef>
          </c:val>
          <c:smooth val="0"/>
        </c:ser>
        <c:ser>
          <c:idx val="18"/>
          <c:order val="2"/>
          <c:tx>
            <c:strRef>
              <c:f>Income!$A$120</c:f>
              <c:strCache>
                <c:ptCount val="1"/>
                <c:pt idx="0">
                  <c:v>Lower Bound Poverty line</c:v>
                </c:pt>
              </c:strCache>
            </c:strRef>
          </c:tx>
          <c:spPr>
            <a:ln w="12700" cmpd="sng">
              <a:solidFill>
                <a:srgbClr val="FF0000"/>
              </a:solidFill>
              <a:prstDash val="dash"/>
            </a:ln>
          </c:spPr>
          <c:marker>
            <c:symbol val="none"/>
          </c:marker>
          <c:cat>
            <c:strRef>
              <c:f>(Income!$B$71:$D$71,Income!$F$71:$H$71)</c:f>
              <c:strCache>
                <c:ptCount val="6"/>
                <c:pt idx="0">
                  <c:v>Baseline: casuals</c:v>
                </c:pt>
                <c:pt idx="1">
                  <c:v>Baseline: temporary</c:v>
                </c:pt>
                <c:pt idx="2">
                  <c:v>Baseline: full-time</c:v>
                </c:pt>
                <c:pt idx="3">
                  <c:v>Current: casuals</c:v>
                </c:pt>
                <c:pt idx="4">
                  <c:v>Current: temporary</c:v>
                </c:pt>
                <c:pt idx="5">
                  <c:v>Current: full-time</c:v>
                </c:pt>
              </c:strCache>
            </c:strRef>
          </c:cat>
          <c:val>
            <c:numRef>
              <c:f>(Income!$B$120:$D$120,Income!$F$120:$H$120)</c:f>
              <c:numCache>
                <c:formatCode>#,##0</c:formatCode>
                <c:ptCount val="6"/>
                <c:pt idx="0">
                  <c:v>26991.92898836975</c:v>
                </c:pt>
                <c:pt idx="1">
                  <c:v>26991.92898836975</c:v>
                </c:pt>
                <c:pt idx="2">
                  <c:v>26991.92898836975</c:v>
                </c:pt>
              </c:numCache>
            </c:numRef>
          </c:val>
          <c:smooth val="0"/>
        </c:ser>
        <c:ser>
          <c:idx val="19"/>
          <c:order val="3"/>
          <c:tx>
            <c:strRef>
              <c:f>Income!$A$124</c:f>
              <c:strCache>
                <c:ptCount val="1"/>
                <c:pt idx="0">
                  <c:v>Lower Bound Poverty line</c:v>
                </c:pt>
              </c:strCache>
            </c:strRef>
          </c:tx>
          <c:spPr>
            <a:ln w="12700" cmpd="sng">
              <a:solidFill>
                <a:srgbClr val="FF0000"/>
              </a:solidFill>
              <a:prstDash val="dash"/>
            </a:ln>
          </c:spPr>
          <c:marker>
            <c:symbol val="none"/>
          </c:marker>
          <c:cat>
            <c:strRef>
              <c:f>(Income!$B$71:$D$71,Income!$F$71:$H$71)</c:f>
              <c:strCache>
                <c:ptCount val="6"/>
                <c:pt idx="0">
                  <c:v>Baseline: casuals</c:v>
                </c:pt>
                <c:pt idx="1">
                  <c:v>Baseline: temporary</c:v>
                </c:pt>
                <c:pt idx="2">
                  <c:v>Baseline: full-time</c:v>
                </c:pt>
                <c:pt idx="3">
                  <c:v>Current: casuals</c:v>
                </c:pt>
                <c:pt idx="4">
                  <c:v>Current: temporary</c:v>
                </c:pt>
                <c:pt idx="5">
                  <c:v>Current: full-time</c:v>
                </c:pt>
              </c:strCache>
            </c:strRef>
          </c:cat>
          <c:val>
            <c:numRef>
              <c:f>(Income!$B$124:$D$124,Income!$F$124:$H$124)</c:f>
              <c:numCache>
                <c:formatCode>General</c:formatCode>
                <c:ptCount val="6"/>
                <c:pt idx="3" formatCode="#,##0">
                  <c:v>36222.99026691563</c:v>
                </c:pt>
                <c:pt idx="4" formatCode="#,##0">
                  <c:v>36222.99026691564</c:v>
                </c:pt>
                <c:pt idx="5" formatCode="#,##0">
                  <c:v>36222.99026691564</c:v>
                </c:pt>
              </c:numCache>
            </c:numRef>
          </c:val>
          <c:smooth val="0"/>
        </c:ser>
        <c:ser>
          <c:idx val="20"/>
          <c:order val="4"/>
          <c:tx>
            <c:strRef>
              <c:f>Income!$A$121</c:f>
              <c:strCache>
                <c:ptCount val="1"/>
                <c:pt idx="0">
                  <c:v>Upper Bound Poverty line</c:v>
                </c:pt>
              </c:strCache>
            </c:strRef>
          </c:tx>
          <c:spPr>
            <a:ln w="12700" cmpd="sng">
              <a:solidFill>
                <a:srgbClr val="723F95"/>
              </a:solidFill>
              <a:prstDash val="lgDash"/>
            </a:ln>
          </c:spPr>
          <c:marker>
            <c:symbol val="none"/>
          </c:marker>
          <c:cat>
            <c:strRef>
              <c:f>(Income!$B$71:$D$71,Income!$F$71:$H$71)</c:f>
              <c:strCache>
                <c:ptCount val="6"/>
                <c:pt idx="0">
                  <c:v>Baseline: casuals</c:v>
                </c:pt>
                <c:pt idx="1">
                  <c:v>Baseline: temporary</c:v>
                </c:pt>
                <c:pt idx="2">
                  <c:v>Baseline: full-time</c:v>
                </c:pt>
                <c:pt idx="3">
                  <c:v>Current: casuals</c:v>
                </c:pt>
                <c:pt idx="4">
                  <c:v>Current: temporary</c:v>
                </c:pt>
                <c:pt idx="5">
                  <c:v>Current: full-time</c:v>
                </c:pt>
              </c:strCache>
            </c:strRef>
          </c:cat>
          <c:val>
            <c:numRef>
              <c:f>Income!$B$121:$D$121</c:f>
              <c:numCache>
                <c:formatCode>#,##0</c:formatCode>
                <c:ptCount val="3"/>
                <c:pt idx="0">
                  <c:v>43360.88898836975</c:v>
                </c:pt>
                <c:pt idx="1">
                  <c:v>43360.88898836975</c:v>
                </c:pt>
                <c:pt idx="2">
                  <c:v>43360.88898836975</c:v>
                </c:pt>
              </c:numCache>
            </c:numRef>
          </c:val>
          <c:smooth val="0"/>
        </c:ser>
        <c:ser>
          <c:idx val="21"/>
          <c:order val="5"/>
          <c:tx>
            <c:strRef>
              <c:f>Income!$A$125</c:f>
              <c:strCache>
                <c:ptCount val="1"/>
                <c:pt idx="0">
                  <c:v>Upper Bound Poverty line</c:v>
                </c:pt>
              </c:strCache>
            </c:strRef>
          </c:tx>
          <c:spPr>
            <a:ln w="12700" cmpd="sng">
              <a:solidFill>
                <a:srgbClr val="723F95"/>
              </a:solidFill>
              <a:prstDash val="lgDash"/>
            </a:ln>
          </c:spPr>
          <c:marker>
            <c:symbol val="none"/>
          </c:marker>
          <c:cat>
            <c:strRef>
              <c:f>(Income!$B$71:$D$71,Income!$F$71:$H$71)</c:f>
              <c:strCache>
                <c:ptCount val="6"/>
                <c:pt idx="0">
                  <c:v>Baseline: casuals</c:v>
                </c:pt>
                <c:pt idx="1">
                  <c:v>Baseline: temporary</c:v>
                </c:pt>
                <c:pt idx="2">
                  <c:v>Baseline: full-time</c:v>
                </c:pt>
                <c:pt idx="3">
                  <c:v>Current: casuals</c:v>
                </c:pt>
                <c:pt idx="4">
                  <c:v>Current: temporary</c:v>
                </c:pt>
                <c:pt idx="5">
                  <c:v>Current: full-time</c:v>
                </c:pt>
              </c:strCache>
            </c:strRef>
          </c:cat>
          <c:val>
            <c:numRef>
              <c:f>(Income!$B$125:$D$125,Income!$F$125:$H$125)</c:f>
              <c:numCache>
                <c:formatCode>General</c:formatCode>
                <c:ptCount val="6"/>
                <c:pt idx="3" formatCode="#,##0">
                  <c:v>52591.95026691564</c:v>
                </c:pt>
                <c:pt idx="4" formatCode="#,##0">
                  <c:v>52591.95026691564</c:v>
                </c:pt>
                <c:pt idx="5" formatCode="#,##0">
                  <c:v>52591.95026691564</c:v>
                </c:pt>
              </c:numCache>
            </c:numRef>
          </c:val>
          <c:smooth val="0"/>
        </c:ser>
        <c:dLbls>
          <c:showLegendKey val="0"/>
          <c:showVal val="0"/>
          <c:showCatName val="0"/>
          <c:showSerName val="0"/>
          <c:showPercent val="0"/>
          <c:showBubbleSize val="0"/>
        </c:dLbls>
        <c:marker val="1"/>
        <c:smooth val="0"/>
        <c:axId val="-2095352744"/>
        <c:axId val="-2136051080"/>
      </c:lineChart>
      <c:catAx>
        <c:axId val="-2095352744"/>
        <c:scaling>
          <c:orientation val="minMax"/>
        </c:scaling>
        <c:delete val="0"/>
        <c:axPos val="b"/>
        <c:numFmt formatCode="General" sourceLinked="1"/>
        <c:majorTickMark val="out"/>
        <c:minorTickMark val="none"/>
        <c:tickLblPos val="nextTo"/>
        <c:spPr>
          <a:ln w="6350" cmpd="sng">
            <a:solidFill>
              <a:srgbClr val="000000"/>
            </a:solidFill>
            <a:prstDash val="solid"/>
          </a:ln>
        </c:spPr>
        <c:txPr>
          <a:bodyPr rot="0" vert="horz"/>
          <a:lstStyle/>
          <a:p>
            <a:pPr>
              <a:defRPr sz="800" b="0" i="0" u="none" strike="noStrike" baseline="0">
                <a:solidFill>
                  <a:srgbClr val="000000"/>
                </a:solidFill>
                <a:latin typeface="Helvetica Light"/>
                <a:ea typeface="Arial"/>
                <a:cs typeface="Helvetica Light"/>
              </a:defRPr>
            </a:pPr>
            <a:endParaRPr lang="en-US"/>
          </a:p>
        </c:txPr>
        <c:crossAx val="-2136051080"/>
        <c:crosses val="autoZero"/>
        <c:auto val="1"/>
        <c:lblAlgn val="ctr"/>
        <c:lblOffset val="100"/>
        <c:tickLblSkip val="1"/>
        <c:tickMarkSkip val="1"/>
        <c:noMultiLvlLbl val="0"/>
      </c:catAx>
      <c:valAx>
        <c:axId val="-2136051080"/>
        <c:scaling>
          <c:orientation val="minMax"/>
        </c:scaling>
        <c:delete val="0"/>
        <c:axPos val="l"/>
        <c:majorGridlines>
          <c:spPr>
            <a:ln w="3175">
              <a:solidFill>
                <a:srgbClr val="000000"/>
              </a:solidFill>
              <a:prstDash val="solid"/>
            </a:ln>
          </c:spPr>
        </c:majorGridlines>
        <c:title>
          <c:tx>
            <c:rich>
              <a:bodyPr/>
              <a:lstStyle/>
              <a:p>
                <a:pPr>
                  <a:defRPr sz="800" b="0" i="0" u="none" strike="noStrike" baseline="0">
                    <a:solidFill>
                      <a:srgbClr val="000000"/>
                    </a:solidFill>
                    <a:latin typeface="Helvetica Light"/>
                    <a:ea typeface="Arial"/>
                    <a:cs typeface="Helvetica Light"/>
                  </a:defRPr>
                </a:pPr>
                <a:r>
                  <a:rPr lang="en-US" sz="800" b="0" i="0">
                    <a:latin typeface="Helvetica Light"/>
                    <a:cs typeface="Helvetica Light"/>
                  </a:rPr>
                  <a:t> Cash income today's prices, Hhs size = 'Poor')</a:t>
                </a:r>
              </a:p>
            </c:rich>
          </c:tx>
          <c:layout>
            <c:manualLayout>
              <c:xMode val="edge"/>
              <c:yMode val="edge"/>
              <c:x val="0.0165335291637768"/>
              <c:y val="0.138659070055267"/>
            </c:manualLayout>
          </c:layout>
          <c:overlay val="0"/>
          <c:spPr>
            <a:noFill/>
            <a:ln w="25400">
              <a:noFill/>
            </a:ln>
          </c:spPr>
        </c:title>
        <c:numFmt formatCode="#,##0" sourceLinked="0"/>
        <c:majorTickMark val="out"/>
        <c:minorTickMark val="none"/>
        <c:tickLblPos val="nextTo"/>
        <c:spPr>
          <a:ln w="6350" cmpd="sng">
            <a:solidFill>
              <a:srgbClr val="000000"/>
            </a:solidFill>
            <a:prstDash val="solid"/>
          </a:ln>
        </c:spPr>
        <c:txPr>
          <a:bodyPr rot="0" vert="horz"/>
          <a:lstStyle/>
          <a:p>
            <a:pPr>
              <a:defRPr sz="800" b="0" i="0" u="none" strike="noStrike" baseline="0">
                <a:solidFill>
                  <a:srgbClr val="000000"/>
                </a:solidFill>
                <a:latin typeface="Helvetica Light"/>
                <a:ea typeface="Arial"/>
                <a:cs typeface="Helvetica Light"/>
              </a:defRPr>
            </a:pPr>
            <a:endParaRPr lang="en-US"/>
          </a:p>
        </c:txPr>
        <c:crossAx val="-2095352744"/>
        <c:crosses val="autoZero"/>
        <c:crossBetween val="between"/>
      </c:valAx>
      <c:spPr>
        <a:solidFill>
          <a:srgbClr val="FFFFFF"/>
        </a:solidFill>
        <a:ln w="3175">
          <a:solidFill>
            <a:srgbClr val="000000"/>
          </a:solidFill>
          <a:prstDash val="solid"/>
        </a:ln>
      </c:spPr>
    </c:plotArea>
    <c:legend>
      <c:legendPos val="b"/>
      <c:legendEntry>
        <c:idx val="8"/>
        <c:delete val="1"/>
      </c:legendEntry>
      <c:legendEntry>
        <c:idx val="10"/>
        <c:delete val="1"/>
      </c:legendEntry>
      <c:legendEntry>
        <c:idx val="12"/>
        <c:delete val="1"/>
      </c:legendEntry>
      <c:layout>
        <c:manualLayout>
          <c:xMode val="edge"/>
          <c:yMode val="edge"/>
          <c:x val="0.0889954170236492"/>
          <c:y val="0.792363271664213"/>
          <c:w val="0.825463261392844"/>
          <c:h val="0.199506647034974"/>
        </c:manualLayout>
      </c:layout>
      <c:overlay val="0"/>
      <c:spPr>
        <a:noFill/>
        <a:ln w="25400">
          <a:noFill/>
        </a:ln>
      </c:spPr>
      <c:txPr>
        <a:bodyPr/>
        <a:lstStyle/>
        <a:p>
          <a:pPr>
            <a:defRPr sz="700" b="0" i="0" u="none" strike="noStrike" baseline="0">
              <a:solidFill>
                <a:srgbClr val="000000"/>
              </a:solidFill>
              <a:latin typeface="Helvetica Light"/>
              <a:ea typeface="Calibri"/>
              <a:cs typeface="Helvetica Light"/>
            </a:defRPr>
          </a:pPr>
          <a:endParaRPr lang="en-US"/>
        </a:p>
      </c:txPr>
    </c:legend>
    <c:plotVisOnly val="1"/>
    <c:dispBlanksAs val="gap"/>
    <c:showDLblsOverMax val="0"/>
  </c:chart>
  <c:spPr>
    <a:solidFill>
      <a:srgbClr val="FFFFFF"/>
    </a:solidFill>
    <a:ln w="3175" cmpd="sng">
      <a:solidFill>
        <a:srgbClr val="000000"/>
      </a:solidFill>
      <a:prstDash val="solid"/>
    </a:ln>
  </c:spPr>
  <c:txPr>
    <a:bodyPr/>
    <a:lstStyle/>
    <a:p>
      <a:pPr>
        <a:defRPr sz="575" b="0" i="0" u="none" strike="noStrike" baseline="0">
          <a:solidFill>
            <a:srgbClr val="000000"/>
          </a:solidFill>
          <a:latin typeface="Arial"/>
          <a:ea typeface="Arial"/>
          <a:cs typeface="Arial"/>
        </a:defRPr>
      </a:pPr>
      <a:endParaRPr lang="en-US"/>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sz="1300" b="0" i="0">
                <a:latin typeface="Helvetica Light"/>
                <a:cs typeface="Helvetica Light"/>
              </a:defRPr>
            </a:pPr>
            <a:r>
              <a:rPr lang="en-US" sz="1300" b="0" i="0">
                <a:latin typeface="Helvetica Light"/>
                <a:cs typeface="Helvetica Light"/>
              </a:rPr>
              <a:t>ZA FW - Drought Area without Grants</a:t>
            </a:r>
          </a:p>
        </c:rich>
      </c:tx>
      <c:layout>
        <c:manualLayout>
          <c:xMode val="edge"/>
          <c:yMode val="edge"/>
          <c:x val="0.339170304489141"/>
          <c:y val="0.0274263278065851"/>
        </c:manualLayout>
      </c:layout>
      <c:overlay val="1"/>
      <c:spPr>
        <a:solidFill>
          <a:schemeClr val="bg1"/>
        </a:solidFill>
        <a:ln w="3175" cmpd="sng">
          <a:solidFill>
            <a:schemeClr val="tx1"/>
          </a:solidFill>
        </a:ln>
      </c:spPr>
    </c:title>
    <c:autoTitleDeleted val="0"/>
    <c:plotArea>
      <c:layout>
        <c:manualLayout>
          <c:layoutTarget val="inner"/>
          <c:xMode val="edge"/>
          <c:yMode val="edge"/>
          <c:x val="0.0997886663130839"/>
          <c:y val="0.0491059044448712"/>
          <c:w val="0.837439924931663"/>
          <c:h val="0.680472014168961"/>
        </c:manualLayout>
      </c:layout>
      <c:barChart>
        <c:barDir val="col"/>
        <c:grouping val="stacked"/>
        <c:varyColors val="0"/>
        <c:ser>
          <c:idx val="12"/>
          <c:order val="6"/>
          <c:tx>
            <c:strRef>
              <c:f>Income!$A$108</c:f>
              <c:strCache>
                <c:ptCount val="1"/>
                <c:pt idx="0">
                  <c:v>Labour - casual</c:v>
                </c:pt>
              </c:strCache>
            </c:strRef>
          </c:tx>
          <c:spPr>
            <a:solidFill>
              <a:srgbClr val="D99694"/>
            </a:solidFill>
            <a:ln w="3175" cmpd="sng">
              <a:solidFill>
                <a:srgbClr val="000000"/>
              </a:solidFill>
              <a:prstDash val="solid"/>
            </a:ln>
          </c:spPr>
          <c:invertIfNegative val="0"/>
          <c:cat>
            <c:strRef>
              <c:f>(Income!$B$71:$D$71,Income!$F$71:$H$71)</c:f>
              <c:strCache>
                <c:ptCount val="6"/>
                <c:pt idx="0">
                  <c:v>Baseline: casual</c:v>
                </c:pt>
                <c:pt idx="1">
                  <c:v>Baseline: seasonal</c:v>
                </c:pt>
                <c:pt idx="2">
                  <c:v>Baseline: permanent</c:v>
                </c:pt>
                <c:pt idx="3">
                  <c:v>Current: casual</c:v>
                </c:pt>
                <c:pt idx="4">
                  <c:v>Current: seasonal</c:v>
                </c:pt>
                <c:pt idx="5">
                  <c:v>Current: permanent</c:v>
                </c:pt>
              </c:strCache>
            </c:strRef>
          </c:cat>
          <c:val>
            <c:numRef>
              <c:f>(Income!$B$108:$D$108,Income!$F$108:$H$108)</c:f>
              <c:numCache>
                <c:formatCode>#,##0</c:formatCode>
                <c:ptCount val="6"/>
                <c:pt idx="0">
                  <c:v>10630.0</c:v>
                </c:pt>
                <c:pt idx="1">
                  <c:v>14500.0</c:v>
                </c:pt>
                <c:pt idx="2">
                  <c:v>0.0</c:v>
                </c:pt>
                <c:pt idx="3">
                  <c:v>5899.65</c:v>
                </c:pt>
                <c:pt idx="4">
                  <c:v>8047.5</c:v>
                </c:pt>
                <c:pt idx="5">
                  <c:v>0.0</c:v>
                </c:pt>
              </c:numCache>
            </c:numRef>
          </c:val>
        </c:ser>
        <c:ser>
          <c:idx val="4"/>
          <c:order val="7"/>
          <c:tx>
            <c:strRef>
              <c:f>Income!$A$109</c:f>
              <c:strCache>
                <c:ptCount val="1"/>
                <c:pt idx="0">
                  <c:v>Labour - formal emp</c:v>
                </c:pt>
              </c:strCache>
            </c:strRef>
          </c:tx>
          <c:spPr>
            <a:solidFill>
              <a:srgbClr val="C0504D"/>
            </a:solidFill>
            <a:ln w="3175" cmpd="sng">
              <a:solidFill>
                <a:srgbClr val="000000"/>
              </a:solidFill>
              <a:prstDash val="solid"/>
            </a:ln>
          </c:spPr>
          <c:invertIfNegative val="0"/>
          <c:cat>
            <c:strRef>
              <c:f>(Income!$B$71:$D$71,Income!$F$71:$H$71)</c:f>
              <c:strCache>
                <c:ptCount val="6"/>
                <c:pt idx="0">
                  <c:v>Baseline: casual</c:v>
                </c:pt>
                <c:pt idx="1">
                  <c:v>Baseline: seasonal</c:v>
                </c:pt>
                <c:pt idx="2">
                  <c:v>Baseline: permanent</c:v>
                </c:pt>
                <c:pt idx="3">
                  <c:v>Current: casual</c:v>
                </c:pt>
                <c:pt idx="4">
                  <c:v>Current: seasonal</c:v>
                </c:pt>
                <c:pt idx="5">
                  <c:v>Current: permanent</c:v>
                </c:pt>
              </c:strCache>
            </c:strRef>
          </c:cat>
          <c:val>
            <c:numRef>
              <c:f>(Income!$B$109:$D$109,Income!$F$109:$H$109)</c:f>
              <c:numCache>
                <c:formatCode>#,##0</c:formatCode>
                <c:ptCount val="6"/>
                <c:pt idx="0">
                  <c:v>4200.0</c:v>
                </c:pt>
                <c:pt idx="1">
                  <c:v>6000.0</c:v>
                </c:pt>
                <c:pt idx="2">
                  <c:v>30000.0</c:v>
                </c:pt>
                <c:pt idx="3">
                  <c:v>2973.599999999999</c:v>
                </c:pt>
                <c:pt idx="4">
                  <c:v>4248.0</c:v>
                </c:pt>
                <c:pt idx="5">
                  <c:v>2124</c:v>
                </c:pt>
              </c:numCache>
            </c:numRef>
          </c:val>
        </c:ser>
        <c:ser>
          <c:idx val="0"/>
          <c:order val="8"/>
          <c:tx>
            <c:strRef>
              <c:f>Income!$A$110</c:f>
              <c:strCache>
                <c:ptCount val="1"/>
                <c:pt idx="0">
                  <c:v>Labour - public works</c:v>
                </c:pt>
              </c:strCache>
            </c:strRef>
          </c:tx>
          <c:spPr>
            <a:solidFill>
              <a:srgbClr val="953735"/>
            </a:solidFill>
            <a:ln w="3175" cmpd="sng">
              <a:solidFill>
                <a:srgbClr val="000000"/>
              </a:solidFill>
              <a:prstDash val="solid"/>
            </a:ln>
          </c:spPr>
          <c:invertIfNegative val="0"/>
          <c:cat>
            <c:strRef>
              <c:f>(Income!$B$71:$D$71,Income!$F$71:$H$71)</c:f>
              <c:strCache>
                <c:ptCount val="6"/>
                <c:pt idx="0">
                  <c:v>Baseline: casual</c:v>
                </c:pt>
                <c:pt idx="1">
                  <c:v>Baseline: seasonal</c:v>
                </c:pt>
                <c:pt idx="2">
                  <c:v>Baseline: permanent</c:v>
                </c:pt>
                <c:pt idx="3">
                  <c:v>Current: casual</c:v>
                </c:pt>
                <c:pt idx="4">
                  <c:v>Current: seasonal</c:v>
                </c:pt>
                <c:pt idx="5">
                  <c:v>Current: permanent</c:v>
                </c:pt>
              </c:strCache>
            </c:strRef>
          </c:cat>
          <c:val>
            <c:numRef>
              <c:f>(Income!$B$110:$D$110,Income!$F$110:$H$110)</c:f>
              <c:numCache>
                <c:formatCode>#,##0</c:formatCode>
                <c:ptCount val="6"/>
                <c:pt idx="0">
                  <c:v>1286.0</c:v>
                </c:pt>
                <c:pt idx="1">
                  <c:v>1286.0</c:v>
                </c:pt>
                <c:pt idx="2">
                  <c:v>0.0</c:v>
                </c:pt>
                <c:pt idx="3">
                  <c:v>1286.0</c:v>
                </c:pt>
                <c:pt idx="4">
                  <c:v>1286.0</c:v>
                </c:pt>
                <c:pt idx="5">
                  <c:v>0.0</c:v>
                </c:pt>
              </c:numCache>
            </c:numRef>
          </c:val>
        </c:ser>
        <c:ser>
          <c:idx val="6"/>
          <c:order val="9"/>
          <c:tx>
            <c:strRef>
              <c:f>Income!$A$111</c:f>
              <c:strCache>
                <c:ptCount val="1"/>
                <c:pt idx="0">
                  <c:v>Self - employment</c:v>
                </c:pt>
              </c:strCache>
            </c:strRef>
          </c:tx>
          <c:spPr>
            <a:solidFill>
              <a:srgbClr val="D3BBD8"/>
            </a:solidFill>
            <a:ln w="3175" cmpd="sng">
              <a:solidFill>
                <a:srgbClr val="000000"/>
              </a:solidFill>
              <a:prstDash val="solid"/>
            </a:ln>
          </c:spPr>
          <c:invertIfNegative val="0"/>
          <c:cat>
            <c:strRef>
              <c:f>(Income!$B$71:$D$71,Income!$F$71:$H$71)</c:f>
              <c:strCache>
                <c:ptCount val="6"/>
                <c:pt idx="0">
                  <c:v>Baseline: casual</c:v>
                </c:pt>
                <c:pt idx="1">
                  <c:v>Baseline: seasonal</c:v>
                </c:pt>
                <c:pt idx="2">
                  <c:v>Baseline: permanent</c:v>
                </c:pt>
                <c:pt idx="3">
                  <c:v>Current: casual</c:v>
                </c:pt>
                <c:pt idx="4">
                  <c:v>Current: seasonal</c:v>
                </c:pt>
                <c:pt idx="5">
                  <c:v>Current: permanent</c:v>
                </c:pt>
              </c:strCache>
            </c:strRef>
          </c:cat>
          <c:val>
            <c:numRef>
              <c:f>(Income!$B$111:$D$111,Income!$F$111:$H$111)</c:f>
              <c:numCache>
                <c:formatCode>#,##0</c:formatCode>
                <c:ptCount val="6"/>
                <c:pt idx="0">
                  <c:v>4500.0</c:v>
                </c:pt>
                <c:pt idx="1">
                  <c:v>0.0</c:v>
                </c:pt>
                <c:pt idx="2">
                  <c:v>0.0</c:v>
                </c:pt>
                <c:pt idx="3">
                  <c:v>5097.6</c:v>
                </c:pt>
                <c:pt idx="4">
                  <c:v>0.0</c:v>
                </c:pt>
                <c:pt idx="5">
                  <c:v>0.0</c:v>
                </c:pt>
              </c:numCache>
            </c:numRef>
          </c:val>
        </c:ser>
        <c:ser>
          <c:idx val="3"/>
          <c:order val="10"/>
          <c:tx>
            <c:strRef>
              <c:f>Income!$A$112</c:f>
              <c:strCache>
                <c:ptCount val="1"/>
                <c:pt idx="0">
                  <c:v>Small business/petty trading</c:v>
                </c:pt>
              </c:strCache>
            </c:strRef>
          </c:tx>
          <c:spPr>
            <a:solidFill>
              <a:srgbClr val="CC66FF"/>
            </a:solidFill>
            <a:ln w="3175" cmpd="sng">
              <a:solidFill>
                <a:srgbClr val="000000"/>
              </a:solidFill>
              <a:prstDash val="solid"/>
            </a:ln>
          </c:spPr>
          <c:invertIfNegative val="0"/>
          <c:cat>
            <c:strRef>
              <c:f>(Income!$B$71:$D$71,Income!$F$71:$H$71)</c:f>
              <c:strCache>
                <c:ptCount val="6"/>
                <c:pt idx="0">
                  <c:v>Baseline: casual</c:v>
                </c:pt>
                <c:pt idx="1">
                  <c:v>Baseline: seasonal</c:v>
                </c:pt>
                <c:pt idx="2">
                  <c:v>Baseline: permanent</c:v>
                </c:pt>
                <c:pt idx="3">
                  <c:v>Current: casual</c:v>
                </c:pt>
                <c:pt idx="4">
                  <c:v>Current: seasonal</c:v>
                </c:pt>
                <c:pt idx="5">
                  <c:v>Current: permanent</c:v>
                </c:pt>
              </c:strCache>
            </c:strRef>
          </c:cat>
          <c:val>
            <c:numRef>
              <c:f>(Income!$B$112:$D$112,Income!$F$112:$H$112)</c:f>
              <c:numCache>
                <c:formatCode>#,##0</c:formatCode>
                <c:ptCount val="6"/>
                <c:pt idx="0">
                  <c:v>0.0</c:v>
                </c:pt>
                <c:pt idx="1">
                  <c:v>4800.0</c:v>
                </c:pt>
                <c:pt idx="2">
                  <c:v>27600.0</c:v>
                </c:pt>
                <c:pt idx="3">
                  <c:v>0.0</c:v>
                </c:pt>
                <c:pt idx="4">
                  <c:v>5664.000000000001</c:v>
                </c:pt>
                <c:pt idx="5">
                  <c:v>32568.0</c:v>
                </c:pt>
              </c:numCache>
            </c:numRef>
          </c:val>
        </c:ser>
        <c:ser>
          <c:idx val="9"/>
          <c:order val="11"/>
          <c:tx>
            <c:strRef>
              <c:f>Income!$A$113</c:f>
              <c:strCache>
                <c:ptCount val="1"/>
                <c:pt idx="0">
                  <c:v>Food transfer - official</c:v>
                </c:pt>
              </c:strCache>
            </c:strRef>
          </c:tx>
          <c:spPr>
            <a:solidFill>
              <a:srgbClr val="558ED5"/>
            </a:solidFill>
            <a:ln w="3175" cmpd="sng">
              <a:solidFill>
                <a:srgbClr val="000000"/>
              </a:solidFill>
              <a:prstDash val="solid"/>
            </a:ln>
          </c:spPr>
          <c:invertIfNegative val="0"/>
          <c:cat>
            <c:strRef>
              <c:f>(Income!$B$71:$D$71,Income!$F$71:$H$71)</c:f>
              <c:strCache>
                <c:ptCount val="6"/>
                <c:pt idx="0">
                  <c:v>Baseline: casual</c:v>
                </c:pt>
                <c:pt idx="1">
                  <c:v>Baseline: seasonal</c:v>
                </c:pt>
                <c:pt idx="2">
                  <c:v>Baseline: permanent</c:v>
                </c:pt>
                <c:pt idx="3">
                  <c:v>Current: casual</c:v>
                </c:pt>
                <c:pt idx="4">
                  <c:v>Current: seasonal</c:v>
                </c:pt>
                <c:pt idx="5">
                  <c:v>Current: permanent</c:v>
                </c:pt>
              </c:strCache>
            </c:strRef>
          </c:cat>
          <c:val>
            <c:numRef>
              <c:f>(Income!$B$113:$D$113,Income!$F$113:$H$113)</c:f>
              <c:numCache>
                <c:formatCode>#,##0</c:formatCode>
                <c:ptCount val="6"/>
                <c:pt idx="0">
                  <c:v>972.2885562307183</c:v>
                </c:pt>
                <c:pt idx="1">
                  <c:v>972.2885562307183</c:v>
                </c:pt>
                <c:pt idx="2">
                  <c:v>0.0</c:v>
                </c:pt>
                <c:pt idx="3">
                  <c:v>1604.276117780685</c:v>
                </c:pt>
                <c:pt idx="4">
                  <c:v>1604.276117780685</c:v>
                </c:pt>
                <c:pt idx="5">
                  <c:v>0.0</c:v>
                </c:pt>
              </c:numCache>
            </c:numRef>
          </c:val>
        </c:ser>
        <c:ser>
          <c:idx val="10"/>
          <c:order val="12"/>
          <c:tx>
            <c:strRef>
              <c:f>Income!$A$115</c:f>
              <c:strCache>
                <c:ptCount val="1"/>
                <c:pt idx="0">
                  <c:v>Cash transfer - official</c:v>
                </c:pt>
              </c:strCache>
            </c:strRef>
          </c:tx>
          <c:spPr>
            <a:solidFill>
              <a:srgbClr val="A6A6A6"/>
            </a:solidFill>
            <a:ln w="3175" cmpd="sng">
              <a:solidFill>
                <a:srgbClr val="000000"/>
              </a:solidFill>
              <a:prstDash val="solid"/>
            </a:ln>
          </c:spPr>
          <c:invertIfNegative val="0"/>
          <c:cat>
            <c:strRef>
              <c:f>(Income!$B$71:$D$71,Income!$F$71:$H$71)</c:f>
              <c:strCache>
                <c:ptCount val="6"/>
                <c:pt idx="0">
                  <c:v>Baseline: casual</c:v>
                </c:pt>
                <c:pt idx="1">
                  <c:v>Baseline: seasonal</c:v>
                </c:pt>
                <c:pt idx="2">
                  <c:v>Baseline: permanent</c:v>
                </c:pt>
                <c:pt idx="3">
                  <c:v>Current: casual</c:v>
                </c:pt>
                <c:pt idx="4">
                  <c:v>Current: seasonal</c:v>
                </c:pt>
                <c:pt idx="5">
                  <c:v>Current: permanent</c:v>
                </c:pt>
              </c:strCache>
            </c:strRef>
          </c:cat>
          <c:val>
            <c:numRef>
              <c:f>(Income!$B$115:$D$115,Income!$F$115:$H$115)</c:f>
              <c:numCache>
                <c:formatCode>#,##0</c:formatCode>
                <c:ptCount val="6"/>
                <c:pt idx="0">
                  <c:v>5400.0</c:v>
                </c:pt>
                <c:pt idx="1">
                  <c:v>5400.0</c:v>
                </c:pt>
                <c:pt idx="2">
                  <c:v>0.0</c:v>
                </c:pt>
                <c:pt idx="3">
                  <c:v>0.0</c:v>
                </c:pt>
                <c:pt idx="4">
                  <c:v>0.0</c:v>
                </c:pt>
                <c:pt idx="5">
                  <c:v>0.0</c:v>
                </c:pt>
              </c:numCache>
            </c:numRef>
          </c:val>
        </c:ser>
        <c:dLbls>
          <c:showLegendKey val="0"/>
          <c:showVal val="0"/>
          <c:showCatName val="0"/>
          <c:showSerName val="0"/>
          <c:showPercent val="0"/>
          <c:showBubbleSize val="0"/>
        </c:dLbls>
        <c:gapWidth val="150"/>
        <c:overlap val="100"/>
        <c:axId val="-2093181880"/>
        <c:axId val="-2093086936"/>
      </c:barChart>
      <c:lineChart>
        <c:grouping val="standard"/>
        <c:varyColors val="0"/>
        <c:ser>
          <c:idx val="13"/>
          <c:order val="0"/>
          <c:tx>
            <c:strRef>
              <c:f>Income!$A$119</c:f>
              <c:strCache>
                <c:ptCount val="1"/>
                <c:pt idx="0">
                  <c:v>Food Poverty line</c:v>
                </c:pt>
              </c:strCache>
            </c:strRef>
          </c:tx>
          <c:spPr>
            <a:ln w="12700">
              <a:solidFill>
                <a:srgbClr val="DD0806"/>
              </a:solidFill>
              <a:prstDash val="solid"/>
            </a:ln>
          </c:spPr>
          <c:marker>
            <c:symbol val="none"/>
          </c:marker>
          <c:cat>
            <c:strRef>
              <c:f>(Income!$B$71:$D$71,Income!$F$71:$H$71)</c:f>
              <c:strCache>
                <c:ptCount val="6"/>
                <c:pt idx="0">
                  <c:v>Baseline: casual</c:v>
                </c:pt>
                <c:pt idx="1">
                  <c:v>Baseline: seasonal</c:v>
                </c:pt>
                <c:pt idx="2">
                  <c:v>Baseline: permanent</c:v>
                </c:pt>
                <c:pt idx="3">
                  <c:v>Current: casual</c:v>
                </c:pt>
                <c:pt idx="4">
                  <c:v>Current: seasonal</c:v>
                </c:pt>
                <c:pt idx="5">
                  <c:v>Current: permanent</c:v>
                </c:pt>
              </c:strCache>
            </c:strRef>
          </c:cat>
          <c:val>
            <c:numRef>
              <c:f>(Income!$B$119:$D$119,Income!$F$119:$H$119)</c:f>
              <c:numCache>
                <c:formatCode>#,##0</c:formatCode>
                <c:ptCount val="6"/>
                <c:pt idx="0">
                  <c:v>17800.51565503642</c:v>
                </c:pt>
                <c:pt idx="1">
                  <c:v>17800.51565503642</c:v>
                </c:pt>
                <c:pt idx="2">
                  <c:v>17800.51565503642</c:v>
                </c:pt>
              </c:numCache>
            </c:numRef>
          </c:val>
          <c:smooth val="0"/>
        </c:ser>
        <c:ser>
          <c:idx val="15"/>
          <c:order val="1"/>
          <c:tx>
            <c:strRef>
              <c:f>Income!$A$123</c:f>
              <c:strCache>
                <c:ptCount val="1"/>
                <c:pt idx="0">
                  <c:v>Food Poverty line</c:v>
                </c:pt>
              </c:strCache>
            </c:strRef>
          </c:tx>
          <c:spPr>
            <a:ln w="12700">
              <a:solidFill>
                <a:srgbClr val="DD0806"/>
              </a:solidFill>
              <a:prstDash val="solid"/>
            </a:ln>
          </c:spPr>
          <c:marker>
            <c:symbol val="none"/>
          </c:marker>
          <c:cat>
            <c:strRef>
              <c:f>(Income!$B$71:$D$71,Income!$F$71:$H$71)</c:f>
              <c:strCache>
                <c:ptCount val="6"/>
                <c:pt idx="0">
                  <c:v>Baseline: casual</c:v>
                </c:pt>
                <c:pt idx="1">
                  <c:v>Baseline: seasonal</c:v>
                </c:pt>
                <c:pt idx="2">
                  <c:v>Baseline: permanent</c:v>
                </c:pt>
                <c:pt idx="3">
                  <c:v>Current: casual</c:v>
                </c:pt>
                <c:pt idx="4">
                  <c:v>Current: seasonal</c:v>
                </c:pt>
                <c:pt idx="5">
                  <c:v>Current: permanent</c:v>
                </c:pt>
              </c:strCache>
            </c:strRef>
          </c:cat>
          <c:val>
            <c:numRef>
              <c:f>(Income!$B$123:$D$123,Income!$F$123:$H$123)</c:f>
              <c:numCache>
                <c:formatCode>General</c:formatCode>
                <c:ptCount val="6"/>
                <c:pt idx="3" formatCode="#,##0">
                  <c:v>27031.5769335823</c:v>
                </c:pt>
                <c:pt idx="4" formatCode="#,##0">
                  <c:v>27031.5769335823</c:v>
                </c:pt>
                <c:pt idx="5" formatCode="#,##0">
                  <c:v>27031.5769335823</c:v>
                </c:pt>
              </c:numCache>
            </c:numRef>
          </c:val>
          <c:smooth val="0"/>
        </c:ser>
        <c:ser>
          <c:idx val="18"/>
          <c:order val="2"/>
          <c:tx>
            <c:strRef>
              <c:f>Income!$A$120</c:f>
              <c:strCache>
                <c:ptCount val="1"/>
                <c:pt idx="0">
                  <c:v>Lower Bound Poverty line</c:v>
                </c:pt>
              </c:strCache>
            </c:strRef>
          </c:tx>
          <c:spPr>
            <a:ln w="12700" cmpd="sng">
              <a:solidFill>
                <a:srgbClr val="FF0000"/>
              </a:solidFill>
              <a:prstDash val="dash"/>
            </a:ln>
          </c:spPr>
          <c:marker>
            <c:symbol val="none"/>
          </c:marker>
          <c:cat>
            <c:strRef>
              <c:f>(Income!$B$71:$D$71,Income!$F$71:$H$71)</c:f>
              <c:strCache>
                <c:ptCount val="6"/>
                <c:pt idx="0">
                  <c:v>Baseline: casual</c:v>
                </c:pt>
                <c:pt idx="1">
                  <c:v>Baseline: seasonal</c:v>
                </c:pt>
                <c:pt idx="2">
                  <c:v>Baseline: permanent</c:v>
                </c:pt>
                <c:pt idx="3">
                  <c:v>Current: casual</c:v>
                </c:pt>
                <c:pt idx="4">
                  <c:v>Current: seasonal</c:v>
                </c:pt>
                <c:pt idx="5">
                  <c:v>Current: permanent</c:v>
                </c:pt>
              </c:strCache>
            </c:strRef>
          </c:cat>
          <c:val>
            <c:numRef>
              <c:f>(Income!$B$120:$D$120,Income!$F$120:$H$120)</c:f>
              <c:numCache>
                <c:formatCode>#,##0</c:formatCode>
                <c:ptCount val="6"/>
                <c:pt idx="0">
                  <c:v>26991.92898836975</c:v>
                </c:pt>
                <c:pt idx="1">
                  <c:v>26991.92898836975</c:v>
                </c:pt>
                <c:pt idx="2">
                  <c:v>26991.92898836975</c:v>
                </c:pt>
              </c:numCache>
            </c:numRef>
          </c:val>
          <c:smooth val="0"/>
        </c:ser>
        <c:ser>
          <c:idx val="19"/>
          <c:order val="3"/>
          <c:tx>
            <c:strRef>
              <c:f>Income!$A$124</c:f>
              <c:strCache>
                <c:ptCount val="1"/>
                <c:pt idx="0">
                  <c:v>Lower Bound Poverty line</c:v>
                </c:pt>
              </c:strCache>
            </c:strRef>
          </c:tx>
          <c:spPr>
            <a:ln w="12700" cmpd="sng">
              <a:solidFill>
                <a:srgbClr val="FF0000"/>
              </a:solidFill>
              <a:prstDash val="dash"/>
            </a:ln>
          </c:spPr>
          <c:marker>
            <c:symbol val="none"/>
          </c:marker>
          <c:cat>
            <c:strRef>
              <c:f>(Income!$B$71:$D$71,Income!$F$71:$H$71)</c:f>
              <c:strCache>
                <c:ptCount val="6"/>
                <c:pt idx="0">
                  <c:v>Baseline: casual</c:v>
                </c:pt>
                <c:pt idx="1">
                  <c:v>Baseline: seasonal</c:v>
                </c:pt>
                <c:pt idx="2">
                  <c:v>Baseline: permanent</c:v>
                </c:pt>
                <c:pt idx="3">
                  <c:v>Current: casual</c:v>
                </c:pt>
                <c:pt idx="4">
                  <c:v>Current: seasonal</c:v>
                </c:pt>
                <c:pt idx="5">
                  <c:v>Current: permanent</c:v>
                </c:pt>
              </c:strCache>
            </c:strRef>
          </c:cat>
          <c:val>
            <c:numRef>
              <c:f>(Income!$B$124:$D$124,Income!$F$124:$H$124)</c:f>
              <c:numCache>
                <c:formatCode>General</c:formatCode>
                <c:ptCount val="6"/>
                <c:pt idx="3" formatCode="#,##0">
                  <c:v>36222.99026691563</c:v>
                </c:pt>
                <c:pt idx="4" formatCode="#,##0">
                  <c:v>36222.99026691564</c:v>
                </c:pt>
                <c:pt idx="5" formatCode="#,##0">
                  <c:v>36222.99026691564</c:v>
                </c:pt>
              </c:numCache>
            </c:numRef>
          </c:val>
          <c:smooth val="0"/>
        </c:ser>
        <c:ser>
          <c:idx val="20"/>
          <c:order val="4"/>
          <c:tx>
            <c:strRef>
              <c:f>Income!$A$121</c:f>
              <c:strCache>
                <c:ptCount val="1"/>
                <c:pt idx="0">
                  <c:v>Upper Bound Poverty line</c:v>
                </c:pt>
              </c:strCache>
            </c:strRef>
          </c:tx>
          <c:spPr>
            <a:ln w="12700" cmpd="sng">
              <a:solidFill>
                <a:srgbClr val="723F95"/>
              </a:solidFill>
              <a:prstDash val="lgDash"/>
            </a:ln>
          </c:spPr>
          <c:marker>
            <c:symbol val="none"/>
          </c:marker>
          <c:cat>
            <c:strRef>
              <c:f>(Income!$B$71:$D$71,Income!$F$71:$H$71)</c:f>
              <c:strCache>
                <c:ptCount val="6"/>
                <c:pt idx="0">
                  <c:v>Baseline: casual</c:v>
                </c:pt>
                <c:pt idx="1">
                  <c:v>Baseline: seasonal</c:v>
                </c:pt>
                <c:pt idx="2">
                  <c:v>Baseline: permanent</c:v>
                </c:pt>
                <c:pt idx="3">
                  <c:v>Current: casual</c:v>
                </c:pt>
                <c:pt idx="4">
                  <c:v>Current: seasonal</c:v>
                </c:pt>
                <c:pt idx="5">
                  <c:v>Current: permanent</c:v>
                </c:pt>
              </c:strCache>
            </c:strRef>
          </c:cat>
          <c:val>
            <c:numRef>
              <c:f>Income!$B$121:$D$121</c:f>
              <c:numCache>
                <c:formatCode>#,##0</c:formatCode>
                <c:ptCount val="3"/>
                <c:pt idx="0">
                  <c:v>43360.88898836975</c:v>
                </c:pt>
                <c:pt idx="1">
                  <c:v>43360.88898836975</c:v>
                </c:pt>
                <c:pt idx="2">
                  <c:v>43360.88898836975</c:v>
                </c:pt>
              </c:numCache>
            </c:numRef>
          </c:val>
          <c:smooth val="0"/>
        </c:ser>
        <c:ser>
          <c:idx val="21"/>
          <c:order val="5"/>
          <c:tx>
            <c:strRef>
              <c:f>Income!$A$125</c:f>
              <c:strCache>
                <c:ptCount val="1"/>
                <c:pt idx="0">
                  <c:v>Upper Bound Poverty line</c:v>
                </c:pt>
              </c:strCache>
            </c:strRef>
          </c:tx>
          <c:spPr>
            <a:ln w="12700" cmpd="sng">
              <a:solidFill>
                <a:srgbClr val="723F95"/>
              </a:solidFill>
              <a:prstDash val="lgDash"/>
            </a:ln>
          </c:spPr>
          <c:marker>
            <c:symbol val="none"/>
          </c:marker>
          <c:cat>
            <c:strRef>
              <c:f>(Income!$B$71:$D$71,Income!$F$71:$H$71)</c:f>
              <c:strCache>
                <c:ptCount val="6"/>
                <c:pt idx="0">
                  <c:v>Baseline: casual</c:v>
                </c:pt>
                <c:pt idx="1">
                  <c:v>Baseline: seasonal</c:v>
                </c:pt>
                <c:pt idx="2">
                  <c:v>Baseline: permanent</c:v>
                </c:pt>
                <c:pt idx="3">
                  <c:v>Current: casual</c:v>
                </c:pt>
                <c:pt idx="4">
                  <c:v>Current: seasonal</c:v>
                </c:pt>
                <c:pt idx="5">
                  <c:v>Current: permanent</c:v>
                </c:pt>
              </c:strCache>
            </c:strRef>
          </c:cat>
          <c:val>
            <c:numRef>
              <c:f>(Income!$B$125:$D$125,Income!$F$125:$H$125)</c:f>
              <c:numCache>
                <c:formatCode>General</c:formatCode>
                <c:ptCount val="6"/>
                <c:pt idx="3" formatCode="#,##0">
                  <c:v>52591.95026691564</c:v>
                </c:pt>
                <c:pt idx="4" formatCode="#,##0">
                  <c:v>52591.95026691564</c:v>
                </c:pt>
                <c:pt idx="5" formatCode="#,##0">
                  <c:v>52591.95026691564</c:v>
                </c:pt>
              </c:numCache>
            </c:numRef>
          </c:val>
          <c:smooth val="0"/>
        </c:ser>
        <c:dLbls>
          <c:showLegendKey val="0"/>
          <c:showVal val="0"/>
          <c:showCatName val="0"/>
          <c:showSerName val="0"/>
          <c:showPercent val="0"/>
          <c:showBubbleSize val="0"/>
        </c:dLbls>
        <c:marker val="1"/>
        <c:smooth val="0"/>
        <c:axId val="-2093181880"/>
        <c:axId val="-2093086936"/>
      </c:lineChart>
      <c:catAx>
        <c:axId val="-2093181880"/>
        <c:scaling>
          <c:orientation val="minMax"/>
        </c:scaling>
        <c:delete val="0"/>
        <c:axPos val="b"/>
        <c:numFmt formatCode="General" sourceLinked="1"/>
        <c:majorTickMark val="out"/>
        <c:minorTickMark val="none"/>
        <c:tickLblPos val="nextTo"/>
        <c:spPr>
          <a:ln w="6350" cmpd="sng">
            <a:solidFill>
              <a:srgbClr val="000000"/>
            </a:solidFill>
            <a:prstDash val="solid"/>
          </a:ln>
        </c:spPr>
        <c:txPr>
          <a:bodyPr rot="0" vert="horz"/>
          <a:lstStyle/>
          <a:p>
            <a:pPr>
              <a:defRPr sz="800" b="0" i="0" u="none" strike="noStrike" baseline="0">
                <a:solidFill>
                  <a:srgbClr val="000000"/>
                </a:solidFill>
                <a:latin typeface="Helvetica Light"/>
                <a:ea typeface="Arial"/>
                <a:cs typeface="Helvetica Light"/>
              </a:defRPr>
            </a:pPr>
            <a:endParaRPr lang="en-US"/>
          </a:p>
        </c:txPr>
        <c:crossAx val="-2093086936"/>
        <c:crosses val="autoZero"/>
        <c:auto val="1"/>
        <c:lblAlgn val="ctr"/>
        <c:lblOffset val="100"/>
        <c:tickLblSkip val="1"/>
        <c:tickMarkSkip val="1"/>
        <c:noMultiLvlLbl val="0"/>
      </c:catAx>
      <c:valAx>
        <c:axId val="-2093086936"/>
        <c:scaling>
          <c:orientation val="minMax"/>
        </c:scaling>
        <c:delete val="0"/>
        <c:axPos val="l"/>
        <c:majorGridlines>
          <c:spPr>
            <a:ln w="3175">
              <a:solidFill>
                <a:srgbClr val="000000"/>
              </a:solidFill>
              <a:prstDash val="solid"/>
            </a:ln>
          </c:spPr>
        </c:majorGridlines>
        <c:title>
          <c:tx>
            <c:rich>
              <a:bodyPr/>
              <a:lstStyle/>
              <a:p>
                <a:pPr>
                  <a:defRPr sz="800" b="0" i="0" u="none" strike="noStrike" baseline="0">
                    <a:solidFill>
                      <a:srgbClr val="000000"/>
                    </a:solidFill>
                    <a:latin typeface="Helvetica Light"/>
                    <a:ea typeface="Arial"/>
                    <a:cs typeface="Helvetica Light"/>
                  </a:defRPr>
                </a:pPr>
                <a:r>
                  <a:rPr lang="en-US" sz="800" b="0" i="0">
                    <a:latin typeface="Helvetica Light"/>
                    <a:cs typeface="Helvetica Light"/>
                  </a:rPr>
                  <a:t> Cash income today's prices, Hhs size = 'Poor')</a:t>
                </a:r>
              </a:p>
            </c:rich>
          </c:tx>
          <c:layout>
            <c:manualLayout>
              <c:xMode val="edge"/>
              <c:yMode val="edge"/>
              <c:x val="0.0165335291637768"/>
              <c:y val="0.138659070055267"/>
            </c:manualLayout>
          </c:layout>
          <c:overlay val="0"/>
          <c:spPr>
            <a:noFill/>
            <a:ln w="25400">
              <a:noFill/>
            </a:ln>
          </c:spPr>
        </c:title>
        <c:numFmt formatCode="#,##0" sourceLinked="0"/>
        <c:majorTickMark val="out"/>
        <c:minorTickMark val="none"/>
        <c:tickLblPos val="nextTo"/>
        <c:spPr>
          <a:ln w="6350" cmpd="sng">
            <a:solidFill>
              <a:srgbClr val="000000"/>
            </a:solidFill>
            <a:prstDash val="solid"/>
          </a:ln>
        </c:spPr>
        <c:txPr>
          <a:bodyPr rot="0" vert="horz"/>
          <a:lstStyle/>
          <a:p>
            <a:pPr>
              <a:defRPr sz="800" b="0" i="0" u="none" strike="noStrike" baseline="0">
                <a:solidFill>
                  <a:srgbClr val="000000"/>
                </a:solidFill>
                <a:latin typeface="Helvetica Light"/>
                <a:ea typeface="Arial"/>
                <a:cs typeface="Helvetica Light"/>
              </a:defRPr>
            </a:pPr>
            <a:endParaRPr lang="en-US"/>
          </a:p>
        </c:txPr>
        <c:crossAx val="-2093181880"/>
        <c:crosses val="autoZero"/>
        <c:crossBetween val="between"/>
      </c:valAx>
      <c:spPr>
        <a:solidFill>
          <a:srgbClr val="FFFFFF"/>
        </a:solidFill>
        <a:ln w="3175">
          <a:solidFill>
            <a:srgbClr val="000000"/>
          </a:solidFill>
          <a:prstDash val="solid"/>
        </a:ln>
      </c:spPr>
    </c:plotArea>
    <c:legend>
      <c:legendPos val="b"/>
      <c:legendEntry>
        <c:idx val="8"/>
        <c:delete val="1"/>
      </c:legendEntry>
      <c:legendEntry>
        <c:idx val="10"/>
        <c:delete val="1"/>
      </c:legendEntry>
      <c:legendEntry>
        <c:idx val="12"/>
        <c:delete val="1"/>
      </c:legendEntry>
      <c:layout>
        <c:manualLayout>
          <c:xMode val="edge"/>
          <c:yMode val="edge"/>
          <c:x val="0.0889954170236492"/>
          <c:y val="0.792363271664213"/>
          <c:w val="0.825463261392844"/>
          <c:h val="0.199506647034974"/>
        </c:manualLayout>
      </c:layout>
      <c:overlay val="0"/>
      <c:spPr>
        <a:noFill/>
        <a:ln w="25400">
          <a:noFill/>
        </a:ln>
      </c:spPr>
      <c:txPr>
        <a:bodyPr/>
        <a:lstStyle/>
        <a:p>
          <a:pPr>
            <a:defRPr sz="700" b="0" i="0" u="none" strike="noStrike" baseline="0">
              <a:solidFill>
                <a:srgbClr val="000000"/>
              </a:solidFill>
              <a:latin typeface="Helvetica Light"/>
              <a:ea typeface="Calibri"/>
              <a:cs typeface="Helvetica Light"/>
            </a:defRPr>
          </a:pPr>
          <a:endParaRPr lang="en-US"/>
        </a:p>
      </c:txPr>
    </c:legend>
    <c:plotVisOnly val="1"/>
    <c:dispBlanksAs val="gap"/>
    <c:showDLblsOverMax val="0"/>
  </c:chart>
  <c:spPr>
    <a:solidFill>
      <a:srgbClr val="FFFFFF"/>
    </a:solidFill>
    <a:ln w="3175" cmpd="sng">
      <a:solidFill>
        <a:srgbClr val="000000"/>
      </a:solidFill>
      <a:prstDash val="solid"/>
    </a:ln>
  </c:spPr>
  <c:txPr>
    <a:bodyPr/>
    <a:lstStyle/>
    <a:p>
      <a:pPr>
        <a:defRPr sz="575" b="0" i="0" u="none" strike="noStrike" baseline="0">
          <a:solidFill>
            <a:srgbClr val="000000"/>
          </a:solidFill>
          <a:latin typeface="Arial"/>
          <a:ea typeface="Arial"/>
          <a:cs typeface="Arial"/>
        </a:defRPr>
      </a:pPr>
      <a:endParaRPr lang="en-US"/>
    </a:p>
  </c:tx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sz="1300" b="0" i="0">
                <a:latin typeface="Helvetica Light"/>
                <a:cs typeface="Helvetica Light"/>
              </a:defRPr>
            </a:pPr>
            <a:r>
              <a:rPr lang="en-US" sz="1300" b="0" i="0">
                <a:latin typeface="Helvetica Light"/>
                <a:cs typeface="Helvetica Light"/>
              </a:rPr>
              <a:t>Urban Poor (excl Quintile 5) - with Grants</a:t>
            </a:r>
          </a:p>
        </c:rich>
      </c:tx>
      <c:layout>
        <c:manualLayout>
          <c:xMode val="edge"/>
          <c:yMode val="edge"/>
          <c:x val="0.342624535922647"/>
          <c:y val="0.0301363549068562"/>
        </c:manualLayout>
      </c:layout>
      <c:overlay val="1"/>
      <c:spPr>
        <a:solidFill>
          <a:schemeClr val="bg1"/>
        </a:solidFill>
        <a:ln w="3175" cmpd="sng">
          <a:solidFill>
            <a:schemeClr val="tx1"/>
          </a:solidFill>
        </a:ln>
      </c:spPr>
    </c:title>
    <c:autoTitleDeleted val="0"/>
    <c:plotArea>
      <c:layout>
        <c:manualLayout>
          <c:layoutTarget val="inner"/>
          <c:xMode val="edge"/>
          <c:yMode val="edge"/>
          <c:x val="0.0997886663130839"/>
          <c:y val="0.0491059044448712"/>
          <c:w val="0.837439924931663"/>
          <c:h val="0.680472014168961"/>
        </c:manualLayout>
      </c:layout>
      <c:barChart>
        <c:barDir val="col"/>
        <c:grouping val="stacked"/>
        <c:varyColors val="0"/>
        <c:ser>
          <c:idx val="1"/>
          <c:order val="2"/>
          <c:tx>
            <c:strRef>
              <c:f>[za_up_1.xlsx]Income!$A$102</c:f>
              <c:strCache>
                <c:ptCount val="1"/>
                <c:pt idx="0">
                  <c:v>Own crops Consumed</c:v>
                </c:pt>
              </c:strCache>
            </c:strRef>
          </c:tx>
          <c:spPr>
            <a:solidFill>
              <a:srgbClr val="008000"/>
            </a:solidFill>
            <a:ln w="3175" cmpd="sng">
              <a:solidFill>
                <a:srgbClr val="000000"/>
              </a:solidFill>
              <a:prstDash val="solid"/>
            </a:ln>
          </c:spPr>
          <c:invertIfNegative val="0"/>
          <c:cat>
            <c:strRef>
              <c:f>[za_up_1.xlsx]Income!$B$71:$I$71</c:f>
              <c:strCache>
                <c:ptCount val="8"/>
                <c:pt idx="0">
                  <c:v>Baseline:Quintile1</c:v>
                </c:pt>
                <c:pt idx="1">
                  <c:v>Quintile 2</c:v>
                </c:pt>
                <c:pt idx="2">
                  <c:v>Quintile 3</c:v>
                </c:pt>
                <c:pt idx="3">
                  <c:v>Quintile 4</c:v>
                </c:pt>
                <c:pt idx="4">
                  <c:v>Current: Quintile1</c:v>
                </c:pt>
                <c:pt idx="5">
                  <c:v>Quintile 2</c:v>
                </c:pt>
                <c:pt idx="6">
                  <c:v>Quintile 3</c:v>
                </c:pt>
                <c:pt idx="7">
                  <c:v>Quintile 4</c:v>
                </c:pt>
              </c:strCache>
            </c:strRef>
          </c:cat>
          <c:val>
            <c:numRef>
              <c:f>[za_up_1.xlsx]Income!$B$102:$I$102</c:f>
              <c:numCache>
                <c:formatCode>#,##0</c:formatCode>
                <c:ptCount val="8"/>
                <c:pt idx="0">
                  <c:v>0.0</c:v>
                </c:pt>
                <c:pt idx="1">
                  <c:v>0.0</c:v>
                </c:pt>
                <c:pt idx="2">
                  <c:v>0.0</c:v>
                </c:pt>
                <c:pt idx="3">
                  <c:v>0.0</c:v>
                </c:pt>
                <c:pt idx="4">
                  <c:v>0.0</c:v>
                </c:pt>
                <c:pt idx="5">
                  <c:v>0.0</c:v>
                </c:pt>
                <c:pt idx="6">
                  <c:v>0.0</c:v>
                </c:pt>
                <c:pt idx="7">
                  <c:v>0.0</c:v>
                </c:pt>
              </c:numCache>
            </c:numRef>
          </c:val>
        </c:ser>
        <c:ser>
          <c:idx val="2"/>
          <c:order val="7"/>
          <c:tx>
            <c:strRef>
              <c:f>[za_up_1.xlsx]Income!$A$103</c:f>
              <c:strCache>
                <c:ptCount val="1"/>
                <c:pt idx="0">
                  <c:v>Own crops sold</c:v>
                </c:pt>
              </c:strCache>
            </c:strRef>
          </c:tx>
          <c:spPr>
            <a:solidFill>
              <a:srgbClr val="C3D69B"/>
            </a:solidFill>
            <a:ln w="3175" cmpd="sng">
              <a:solidFill>
                <a:srgbClr val="000000"/>
              </a:solidFill>
              <a:prstDash val="solid"/>
            </a:ln>
          </c:spPr>
          <c:invertIfNegative val="0"/>
          <c:cat>
            <c:strRef>
              <c:f>[za_up_1.xlsx]Income!$B$71:$I$71</c:f>
              <c:strCache>
                <c:ptCount val="8"/>
                <c:pt idx="0">
                  <c:v>Baseline:Quintile1</c:v>
                </c:pt>
                <c:pt idx="1">
                  <c:v>Quintile 2</c:v>
                </c:pt>
                <c:pt idx="2">
                  <c:v>Quintile 3</c:v>
                </c:pt>
                <c:pt idx="3">
                  <c:v>Quintile 4</c:v>
                </c:pt>
                <c:pt idx="4">
                  <c:v>Current: Quintile1</c:v>
                </c:pt>
                <c:pt idx="5">
                  <c:v>Quintile 2</c:v>
                </c:pt>
                <c:pt idx="6">
                  <c:v>Quintile 3</c:v>
                </c:pt>
                <c:pt idx="7">
                  <c:v>Quintile 4</c:v>
                </c:pt>
              </c:strCache>
            </c:strRef>
          </c:cat>
          <c:val>
            <c:numRef>
              <c:f>[za_up_1.xlsx]Income!$B$103:$I$103</c:f>
              <c:numCache>
                <c:formatCode>#,##0</c:formatCode>
                <c:ptCount val="8"/>
                <c:pt idx="0">
                  <c:v>0.0</c:v>
                </c:pt>
                <c:pt idx="1">
                  <c:v>0.0</c:v>
                </c:pt>
                <c:pt idx="2">
                  <c:v>0.0</c:v>
                </c:pt>
                <c:pt idx="3">
                  <c:v>0.0</c:v>
                </c:pt>
                <c:pt idx="4">
                  <c:v>0.0</c:v>
                </c:pt>
                <c:pt idx="5">
                  <c:v>0.0</c:v>
                </c:pt>
                <c:pt idx="6">
                  <c:v>0.0</c:v>
                </c:pt>
                <c:pt idx="7">
                  <c:v>0.0</c:v>
                </c:pt>
              </c:numCache>
            </c:numRef>
          </c:val>
        </c:ser>
        <c:ser>
          <c:idx val="5"/>
          <c:order val="8"/>
          <c:tx>
            <c:strRef>
              <c:f>[za_up_1.xlsx]Income!$A$104</c:f>
              <c:strCache>
                <c:ptCount val="1"/>
                <c:pt idx="0">
                  <c:v>Animal products consumed</c:v>
                </c:pt>
              </c:strCache>
            </c:strRef>
          </c:tx>
          <c:spPr>
            <a:solidFill>
              <a:srgbClr val="FFFFFF"/>
            </a:solidFill>
            <a:ln w="3175" cmpd="sng">
              <a:solidFill>
                <a:srgbClr val="000000"/>
              </a:solidFill>
              <a:prstDash val="solid"/>
            </a:ln>
          </c:spPr>
          <c:invertIfNegative val="0"/>
          <c:cat>
            <c:strRef>
              <c:f>[za_up_1.xlsx]Income!$B$71:$I$71</c:f>
              <c:strCache>
                <c:ptCount val="8"/>
                <c:pt idx="0">
                  <c:v>Baseline:Quintile1</c:v>
                </c:pt>
                <c:pt idx="1">
                  <c:v>Quintile 2</c:v>
                </c:pt>
                <c:pt idx="2">
                  <c:v>Quintile 3</c:v>
                </c:pt>
                <c:pt idx="3">
                  <c:v>Quintile 4</c:v>
                </c:pt>
                <c:pt idx="4">
                  <c:v>Current: Quintile1</c:v>
                </c:pt>
                <c:pt idx="5">
                  <c:v>Quintile 2</c:v>
                </c:pt>
                <c:pt idx="6">
                  <c:v>Quintile 3</c:v>
                </c:pt>
                <c:pt idx="7">
                  <c:v>Quintile 4</c:v>
                </c:pt>
              </c:strCache>
            </c:strRef>
          </c:cat>
          <c:val>
            <c:numRef>
              <c:f>[za_up_1.xlsx]Income!$B$104:$I$104</c:f>
              <c:numCache>
                <c:formatCode>#,##0</c:formatCode>
                <c:ptCount val="8"/>
                <c:pt idx="0">
                  <c:v>0.0</c:v>
                </c:pt>
                <c:pt idx="1">
                  <c:v>0.0</c:v>
                </c:pt>
                <c:pt idx="2">
                  <c:v>0.0</c:v>
                </c:pt>
                <c:pt idx="3">
                  <c:v>0.0</c:v>
                </c:pt>
                <c:pt idx="4">
                  <c:v>0.0</c:v>
                </c:pt>
                <c:pt idx="5">
                  <c:v>0.0</c:v>
                </c:pt>
                <c:pt idx="6">
                  <c:v>0.0</c:v>
                </c:pt>
                <c:pt idx="7">
                  <c:v>0.0</c:v>
                </c:pt>
              </c:numCache>
            </c:numRef>
          </c:val>
        </c:ser>
        <c:ser>
          <c:idx val="7"/>
          <c:order val="9"/>
          <c:tx>
            <c:strRef>
              <c:f>[za_up_1.xlsx]Income!$A$106</c:f>
              <c:strCache>
                <c:ptCount val="1"/>
                <c:pt idx="0">
                  <c:v>Animals sold</c:v>
                </c:pt>
              </c:strCache>
            </c:strRef>
          </c:tx>
          <c:spPr>
            <a:solidFill>
              <a:srgbClr val="FAC090"/>
            </a:solidFill>
            <a:ln w="3175" cmpd="sng">
              <a:solidFill>
                <a:srgbClr val="000000"/>
              </a:solidFill>
              <a:prstDash val="solid"/>
            </a:ln>
          </c:spPr>
          <c:invertIfNegative val="0"/>
          <c:cat>
            <c:strRef>
              <c:f>[za_up_1.xlsx]Income!$B$71:$I$71</c:f>
              <c:strCache>
                <c:ptCount val="8"/>
                <c:pt idx="0">
                  <c:v>Baseline:Quintile1</c:v>
                </c:pt>
                <c:pt idx="1">
                  <c:v>Quintile 2</c:v>
                </c:pt>
                <c:pt idx="2">
                  <c:v>Quintile 3</c:v>
                </c:pt>
                <c:pt idx="3">
                  <c:v>Quintile 4</c:v>
                </c:pt>
                <c:pt idx="4">
                  <c:v>Current: Quintile1</c:v>
                </c:pt>
                <c:pt idx="5">
                  <c:v>Quintile 2</c:v>
                </c:pt>
                <c:pt idx="6">
                  <c:v>Quintile 3</c:v>
                </c:pt>
                <c:pt idx="7">
                  <c:v>Quintile 4</c:v>
                </c:pt>
              </c:strCache>
            </c:strRef>
          </c:cat>
          <c:val>
            <c:numRef>
              <c:f>[za_up_1.xlsx]Income!$B$106:$I$106</c:f>
              <c:numCache>
                <c:formatCode>#,##0</c:formatCode>
                <c:ptCount val="8"/>
                <c:pt idx="0">
                  <c:v>0.0</c:v>
                </c:pt>
                <c:pt idx="1">
                  <c:v>0.0</c:v>
                </c:pt>
                <c:pt idx="2">
                  <c:v>0.0</c:v>
                </c:pt>
                <c:pt idx="3">
                  <c:v>0.0</c:v>
                </c:pt>
                <c:pt idx="4">
                  <c:v>0.0</c:v>
                </c:pt>
                <c:pt idx="5">
                  <c:v>0.0</c:v>
                </c:pt>
                <c:pt idx="6">
                  <c:v>0.0</c:v>
                </c:pt>
                <c:pt idx="7">
                  <c:v>0.0</c:v>
                </c:pt>
              </c:numCache>
            </c:numRef>
          </c:val>
        </c:ser>
        <c:ser>
          <c:idx val="8"/>
          <c:order val="10"/>
          <c:tx>
            <c:strRef>
              <c:f>[za_up_1.xlsx]Income!$A$107</c:f>
              <c:strCache>
                <c:ptCount val="1"/>
                <c:pt idx="0">
                  <c:v>Wild foods consumed and sold</c:v>
                </c:pt>
              </c:strCache>
            </c:strRef>
          </c:tx>
          <c:spPr>
            <a:solidFill>
              <a:srgbClr val="B3A2C7"/>
            </a:solidFill>
            <a:ln w="3175" cmpd="sng">
              <a:solidFill>
                <a:srgbClr val="000000"/>
              </a:solidFill>
              <a:prstDash val="solid"/>
            </a:ln>
          </c:spPr>
          <c:invertIfNegative val="0"/>
          <c:cat>
            <c:strRef>
              <c:f>[za_up_1.xlsx]Income!$B$71:$I$71</c:f>
              <c:strCache>
                <c:ptCount val="8"/>
                <c:pt idx="0">
                  <c:v>Baseline:Quintile1</c:v>
                </c:pt>
                <c:pt idx="1">
                  <c:v>Quintile 2</c:v>
                </c:pt>
                <c:pt idx="2">
                  <c:v>Quintile 3</c:v>
                </c:pt>
                <c:pt idx="3">
                  <c:v>Quintile 4</c:v>
                </c:pt>
                <c:pt idx="4">
                  <c:v>Current: Quintile1</c:v>
                </c:pt>
                <c:pt idx="5">
                  <c:v>Quintile 2</c:v>
                </c:pt>
                <c:pt idx="6">
                  <c:v>Quintile 3</c:v>
                </c:pt>
                <c:pt idx="7">
                  <c:v>Quintile 4</c:v>
                </c:pt>
              </c:strCache>
            </c:strRef>
          </c:cat>
          <c:val>
            <c:numRef>
              <c:f>[za_up_1.xlsx]Income!$B$107:$I$107</c:f>
              <c:numCache>
                <c:formatCode>#,##0</c:formatCode>
                <c:ptCount val="8"/>
                <c:pt idx="0">
                  <c:v>0.0</c:v>
                </c:pt>
                <c:pt idx="1">
                  <c:v>0.0</c:v>
                </c:pt>
                <c:pt idx="2">
                  <c:v>0.0</c:v>
                </c:pt>
                <c:pt idx="3">
                  <c:v>0.0</c:v>
                </c:pt>
                <c:pt idx="4">
                  <c:v>0.0</c:v>
                </c:pt>
                <c:pt idx="5">
                  <c:v>0.0</c:v>
                </c:pt>
                <c:pt idx="6">
                  <c:v>0.0</c:v>
                </c:pt>
                <c:pt idx="7">
                  <c:v>0.0</c:v>
                </c:pt>
              </c:numCache>
            </c:numRef>
          </c:val>
        </c:ser>
        <c:ser>
          <c:idx val="12"/>
          <c:order val="11"/>
          <c:tx>
            <c:strRef>
              <c:f>[za_up_1.xlsx]Income!$A$108</c:f>
              <c:strCache>
                <c:ptCount val="1"/>
                <c:pt idx="0">
                  <c:v>Labour - casual</c:v>
                </c:pt>
              </c:strCache>
            </c:strRef>
          </c:tx>
          <c:spPr>
            <a:solidFill>
              <a:srgbClr val="D99694"/>
            </a:solidFill>
            <a:ln w="3175" cmpd="sng">
              <a:solidFill>
                <a:srgbClr val="000000"/>
              </a:solidFill>
              <a:prstDash val="solid"/>
            </a:ln>
          </c:spPr>
          <c:invertIfNegative val="0"/>
          <c:cat>
            <c:strRef>
              <c:f>[za_up_1.xlsx]Income!$B$71:$I$71</c:f>
              <c:strCache>
                <c:ptCount val="8"/>
                <c:pt idx="0">
                  <c:v>Baseline:Quintile1</c:v>
                </c:pt>
                <c:pt idx="1">
                  <c:v>Quintile 2</c:v>
                </c:pt>
                <c:pt idx="2">
                  <c:v>Quintile 3</c:v>
                </c:pt>
                <c:pt idx="3">
                  <c:v>Quintile 4</c:v>
                </c:pt>
                <c:pt idx="4">
                  <c:v>Current: Quintile1</c:v>
                </c:pt>
                <c:pt idx="5">
                  <c:v>Quintile 2</c:v>
                </c:pt>
                <c:pt idx="6">
                  <c:v>Quintile 3</c:v>
                </c:pt>
                <c:pt idx="7">
                  <c:v>Quintile 4</c:v>
                </c:pt>
              </c:strCache>
            </c:strRef>
          </c:cat>
          <c:val>
            <c:numRef>
              <c:f>[za_up_1.xlsx]Income!$B$108:$I$108</c:f>
              <c:numCache>
                <c:formatCode>#,##0</c:formatCode>
                <c:ptCount val="8"/>
                <c:pt idx="0">
                  <c:v>4020.0</c:v>
                </c:pt>
                <c:pt idx="1">
                  <c:v>9408.0</c:v>
                </c:pt>
                <c:pt idx="2">
                  <c:v>13860.0</c:v>
                </c:pt>
                <c:pt idx="3">
                  <c:v>19800.0</c:v>
                </c:pt>
                <c:pt idx="4">
                  <c:v>2471.400000000001</c:v>
                </c:pt>
                <c:pt idx="5">
                  <c:v>5963.700000000001</c:v>
                </c:pt>
                <c:pt idx="6">
                  <c:v>8760.300000000001</c:v>
                </c:pt>
                <c:pt idx="7">
                  <c:v>12697.8</c:v>
                </c:pt>
              </c:numCache>
            </c:numRef>
          </c:val>
        </c:ser>
        <c:ser>
          <c:idx val="4"/>
          <c:order val="12"/>
          <c:tx>
            <c:strRef>
              <c:f>[za_up_1.xlsx]Income!$A$109</c:f>
              <c:strCache>
                <c:ptCount val="1"/>
                <c:pt idx="0">
                  <c:v>Labour - formal emp</c:v>
                </c:pt>
              </c:strCache>
            </c:strRef>
          </c:tx>
          <c:spPr>
            <a:solidFill>
              <a:srgbClr val="C0504D"/>
            </a:solidFill>
            <a:ln w="3175" cmpd="sng">
              <a:solidFill>
                <a:srgbClr val="000000"/>
              </a:solidFill>
              <a:prstDash val="solid"/>
            </a:ln>
          </c:spPr>
          <c:invertIfNegative val="0"/>
          <c:cat>
            <c:strRef>
              <c:f>[za_up_1.xlsx]Income!$B$71:$I$71</c:f>
              <c:strCache>
                <c:ptCount val="8"/>
                <c:pt idx="0">
                  <c:v>Baseline:Quintile1</c:v>
                </c:pt>
                <c:pt idx="1">
                  <c:v>Quintile 2</c:v>
                </c:pt>
                <c:pt idx="2">
                  <c:v>Quintile 3</c:v>
                </c:pt>
                <c:pt idx="3">
                  <c:v>Quintile 4</c:v>
                </c:pt>
                <c:pt idx="4">
                  <c:v>Current: Quintile1</c:v>
                </c:pt>
                <c:pt idx="5">
                  <c:v>Quintile 2</c:v>
                </c:pt>
                <c:pt idx="6">
                  <c:v>Quintile 3</c:v>
                </c:pt>
                <c:pt idx="7">
                  <c:v>Quintile 4</c:v>
                </c:pt>
              </c:strCache>
            </c:strRef>
          </c:cat>
          <c:val>
            <c:numRef>
              <c:f>[za_up_1.xlsx]Income!$B$109:$I$109</c:f>
              <c:numCache>
                <c:formatCode>#,##0</c:formatCode>
                <c:ptCount val="8"/>
                <c:pt idx="0">
                  <c:v>0.0</c:v>
                </c:pt>
                <c:pt idx="1">
                  <c:v>0.0</c:v>
                </c:pt>
                <c:pt idx="2">
                  <c:v>9000.0</c:v>
                </c:pt>
                <c:pt idx="3">
                  <c:v>23100.0</c:v>
                </c:pt>
                <c:pt idx="4">
                  <c:v>0.0</c:v>
                </c:pt>
                <c:pt idx="5">
                  <c:v>0.0</c:v>
                </c:pt>
                <c:pt idx="6">
                  <c:v>9743.999999999998</c:v>
                </c:pt>
                <c:pt idx="7">
                  <c:v>25055.99999999999</c:v>
                </c:pt>
              </c:numCache>
            </c:numRef>
          </c:val>
        </c:ser>
        <c:ser>
          <c:idx val="0"/>
          <c:order val="13"/>
          <c:tx>
            <c:strRef>
              <c:f>[za_up_1.xlsx]Income!$A$110</c:f>
              <c:strCache>
                <c:ptCount val="1"/>
                <c:pt idx="0">
                  <c:v>Labour - public works</c:v>
                </c:pt>
              </c:strCache>
            </c:strRef>
          </c:tx>
          <c:spPr>
            <a:solidFill>
              <a:srgbClr val="953735"/>
            </a:solidFill>
            <a:ln w="3175" cmpd="sng">
              <a:solidFill>
                <a:srgbClr val="000000"/>
              </a:solidFill>
              <a:prstDash val="solid"/>
            </a:ln>
          </c:spPr>
          <c:invertIfNegative val="0"/>
          <c:cat>
            <c:strRef>
              <c:f>[za_up_1.xlsx]Income!$B$71:$I$71</c:f>
              <c:strCache>
                <c:ptCount val="8"/>
                <c:pt idx="0">
                  <c:v>Baseline:Quintile1</c:v>
                </c:pt>
                <c:pt idx="1">
                  <c:v>Quintile 2</c:v>
                </c:pt>
                <c:pt idx="2">
                  <c:v>Quintile 3</c:v>
                </c:pt>
                <c:pt idx="3">
                  <c:v>Quintile 4</c:v>
                </c:pt>
                <c:pt idx="4">
                  <c:v>Current: Quintile1</c:v>
                </c:pt>
                <c:pt idx="5">
                  <c:v>Quintile 2</c:v>
                </c:pt>
                <c:pt idx="6">
                  <c:v>Quintile 3</c:v>
                </c:pt>
                <c:pt idx="7">
                  <c:v>Quintile 4</c:v>
                </c:pt>
              </c:strCache>
            </c:strRef>
          </c:cat>
          <c:val>
            <c:numRef>
              <c:f>[za_up_1.xlsx]Income!$B$110:$I$110</c:f>
              <c:numCache>
                <c:formatCode>#,##0</c:formatCode>
                <c:ptCount val="8"/>
                <c:pt idx="0">
                  <c:v>0.0</c:v>
                </c:pt>
                <c:pt idx="1">
                  <c:v>0.0</c:v>
                </c:pt>
                <c:pt idx="2">
                  <c:v>0.0</c:v>
                </c:pt>
                <c:pt idx="3">
                  <c:v>0.0</c:v>
                </c:pt>
                <c:pt idx="4">
                  <c:v>0.0</c:v>
                </c:pt>
                <c:pt idx="5">
                  <c:v>0.0</c:v>
                </c:pt>
                <c:pt idx="6">
                  <c:v>0.0</c:v>
                </c:pt>
                <c:pt idx="7">
                  <c:v>0.0</c:v>
                </c:pt>
              </c:numCache>
            </c:numRef>
          </c:val>
        </c:ser>
        <c:ser>
          <c:idx val="6"/>
          <c:order val="14"/>
          <c:tx>
            <c:strRef>
              <c:f>[za_up_1.xlsx]Income!$A$111</c:f>
              <c:strCache>
                <c:ptCount val="1"/>
                <c:pt idx="0">
                  <c:v>Self - employment</c:v>
                </c:pt>
              </c:strCache>
            </c:strRef>
          </c:tx>
          <c:spPr>
            <a:solidFill>
              <a:srgbClr val="D3BBD8"/>
            </a:solidFill>
            <a:ln w="3175" cmpd="sng">
              <a:solidFill>
                <a:srgbClr val="000000"/>
              </a:solidFill>
              <a:prstDash val="solid"/>
            </a:ln>
          </c:spPr>
          <c:invertIfNegative val="0"/>
          <c:cat>
            <c:strRef>
              <c:f>[za_up_1.xlsx]Income!$B$71:$I$71</c:f>
              <c:strCache>
                <c:ptCount val="8"/>
                <c:pt idx="0">
                  <c:v>Baseline:Quintile1</c:v>
                </c:pt>
                <c:pt idx="1">
                  <c:v>Quintile 2</c:v>
                </c:pt>
                <c:pt idx="2">
                  <c:v>Quintile 3</c:v>
                </c:pt>
                <c:pt idx="3">
                  <c:v>Quintile 4</c:v>
                </c:pt>
                <c:pt idx="4">
                  <c:v>Current: Quintile1</c:v>
                </c:pt>
                <c:pt idx="5">
                  <c:v>Quintile 2</c:v>
                </c:pt>
                <c:pt idx="6">
                  <c:v>Quintile 3</c:v>
                </c:pt>
                <c:pt idx="7">
                  <c:v>Quintile 4</c:v>
                </c:pt>
              </c:strCache>
            </c:strRef>
          </c:cat>
          <c:val>
            <c:numRef>
              <c:f>[za_up_1.xlsx]Income!$B$111:$I$111</c:f>
              <c:numCache>
                <c:formatCode>#,##0</c:formatCode>
                <c:ptCount val="8"/>
                <c:pt idx="0">
                  <c:v>2340.0</c:v>
                </c:pt>
                <c:pt idx="1">
                  <c:v>5460.0</c:v>
                </c:pt>
                <c:pt idx="2">
                  <c:v>7020.0</c:v>
                </c:pt>
                <c:pt idx="3">
                  <c:v>9504.0</c:v>
                </c:pt>
                <c:pt idx="4">
                  <c:v>2808.0</c:v>
                </c:pt>
                <c:pt idx="5">
                  <c:v>5771.063784835722</c:v>
                </c:pt>
                <c:pt idx="6">
                  <c:v>7231.789080476326</c:v>
                </c:pt>
                <c:pt idx="7">
                  <c:v>9479.170474597611</c:v>
                </c:pt>
              </c:numCache>
            </c:numRef>
          </c:val>
        </c:ser>
        <c:ser>
          <c:idx val="3"/>
          <c:order val="15"/>
          <c:tx>
            <c:strRef>
              <c:f>[za_up_1.xlsx]Income!$A$112</c:f>
              <c:strCache>
                <c:ptCount val="1"/>
                <c:pt idx="0">
                  <c:v>Small business/petty trading</c:v>
                </c:pt>
              </c:strCache>
            </c:strRef>
          </c:tx>
          <c:spPr>
            <a:solidFill>
              <a:srgbClr val="CC66FF"/>
            </a:solidFill>
            <a:ln w="3175" cmpd="sng">
              <a:solidFill>
                <a:srgbClr val="000000"/>
              </a:solidFill>
              <a:prstDash val="solid"/>
            </a:ln>
          </c:spPr>
          <c:invertIfNegative val="0"/>
          <c:cat>
            <c:strRef>
              <c:f>[za_up_1.xlsx]Income!$B$71:$I$71</c:f>
              <c:strCache>
                <c:ptCount val="8"/>
                <c:pt idx="0">
                  <c:v>Baseline:Quintile1</c:v>
                </c:pt>
                <c:pt idx="1">
                  <c:v>Quintile 2</c:v>
                </c:pt>
                <c:pt idx="2">
                  <c:v>Quintile 3</c:v>
                </c:pt>
                <c:pt idx="3">
                  <c:v>Quintile 4</c:v>
                </c:pt>
                <c:pt idx="4">
                  <c:v>Current: Quintile1</c:v>
                </c:pt>
                <c:pt idx="5">
                  <c:v>Quintile 2</c:v>
                </c:pt>
                <c:pt idx="6">
                  <c:v>Quintile 3</c:v>
                </c:pt>
                <c:pt idx="7">
                  <c:v>Quintile 4</c:v>
                </c:pt>
              </c:strCache>
            </c:strRef>
          </c:cat>
          <c:val>
            <c:numRef>
              <c:f>[za_up_1.xlsx]Income!$B$112:$I$112</c:f>
              <c:numCache>
                <c:formatCode>#,##0</c:formatCode>
                <c:ptCount val="8"/>
                <c:pt idx="0">
                  <c:v>0.0</c:v>
                </c:pt>
                <c:pt idx="1">
                  <c:v>2820.0</c:v>
                </c:pt>
                <c:pt idx="2">
                  <c:v>4680.0</c:v>
                </c:pt>
                <c:pt idx="3">
                  <c:v>5940.0</c:v>
                </c:pt>
                <c:pt idx="4">
                  <c:v>0.0</c:v>
                </c:pt>
                <c:pt idx="5">
                  <c:v>3271.199999999999</c:v>
                </c:pt>
                <c:pt idx="6">
                  <c:v>5428.8</c:v>
                </c:pt>
                <c:pt idx="7">
                  <c:v>6890.399999999998</c:v>
                </c:pt>
              </c:numCache>
            </c:numRef>
          </c:val>
        </c:ser>
        <c:ser>
          <c:idx val="9"/>
          <c:order val="16"/>
          <c:tx>
            <c:strRef>
              <c:f>[za_up_1.xlsx]Income!$A$113</c:f>
              <c:strCache>
                <c:ptCount val="1"/>
                <c:pt idx="0">
                  <c:v>Food transfer - official</c:v>
                </c:pt>
              </c:strCache>
            </c:strRef>
          </c:tx>
          <c:spPr>
            <a:solidFill>
              <a:srgbClr val="558ED5"/>
            </a:solidFill>
            <a:ln w="3175" cmpd="sng">
              <a:solidFill>
                <a:srgbClr val="000000"/>
              </a:solidFill>
              <a:prstDash val="solid"/>
            </a:ln>
          </c:spPr>
          <c:invertIfNegative val="0"/>
          <c:cat>
            <c:strRef>
              <c:f>[za_up_1.xlsx]Income!$B$71:$I$71</c:f>
              <c:strCache>
                <c:ptCount val="8"/>
                <c:pt idx="0">
                  <c:v>Baseline:Quintile1</c:v>
                </c:pt>
                <c:pt idx="1">
                  <c:v>Quintile 2</c:v>
                </c:pt>
                <c:pt idx="2">
                  <c:v>Quintile 3</c:v>
                </c:pt>
                <c:pt idx="3">
                  <c:v>Quintile 4</c:v>
                </c:pt>
                <c:pt idx="4">
                  <c:v>Current: Quintile1</c:v>
                </c:pt>
                <c:pt idx="5">
                  <c:v>Quintile 2</c:v>
                </c:pt>
                <c:pt idx="6">
                  <c:v>Quintile 3</c:v>
                </c:pt>
                <c:pt idx="7">
                  <c:v>Quintile 4</c:v>
                </c:pt>
              </c:strCache>
            </c:strRef>
          </c:cat>
          <c:val>
            <c:numRef>
              <c:f>[za_up_1.xlsx]Income!$B$113:$I$113</c:f>
              <c:numCache>
                <c:formatCode>#,##0</c:formatCode>
                <c:ptCount val="8"/>
                <c:pt idx="0">
                  <c:v>812.083337377039</c:v>
                </c:pt>
                <c:pt idx="1">
                  <c:v>812.083337377039</c:v>
                </c:pt>
                <c:pt idx="2">
                  <c:v>812.083337377039</c:v>
                </c:pt>
                <c:pt idx="3">
                  <c:v>812.083337377039</c:v>
                </c:pt>
                <c:pt idx="4">
                  <c:v>1339.937506672114</c:v>
                </c:pt>
                <c:pt idx="5">
                  <c:v>1339.937506672114</c:v>
                </c:pt>
                <c:pt idx="6">
                  <c:v>1339.937506672114</c:v>
                </c:pt>
                <c:pt idx="7">
                  <c:v>1339.937506672114</c:v>
                </c:pt>
              </c:numCache>
            </c:numRef>
          </c:val>
        </c:ser>
        <c:ser>
          <c:idx val="17"/>
          <c:order val="17"/>
          <c:tx>
            <c:strRef>
              <c:f>[za_up_1.xlsx]Income!$A$114</c:f>
              <c:strCache>
                <c:ptCount val="1"/>
                <c:pt idx="0">
                  <c:v>Food transfer - gifts</c:v>
                </c:pt>
              </c:strCache>
            </c:strRef>
          </c:tx>
          <c:spPr>
            <a:solidFill>
              <a:srgbClr val="B9CDE5"/>
            </a:solidFill>
            <a:ln w="3175" cmpd="sng">
              <a:solidFill>
                <a:srgbClr val="000000"/>
              </a:solidFill>
              <a:prstDash val="solid"/>
            </a:ln>
          </c:spPr>
          <c:invertIfNegative val="0"/>
          <c:cat>
            <c:strRef>
              <c:f>[za_up_1.xlsx]Income!$B$71:$I$71</c:f>
              <c:strCache>
                <c:ptCount val="8"/>
                <c:pt idx="0">
                  <c:v>Baseline:Quintile1</c:v>
                </c:pt>
                <c:pt idx="1">
                  <c:v>Quintile 2</c:v>
                </c:pt>
                <c:pt idx="2">
                  <c:v>Quintile 3</c:v>
                </c:pt>
                <c:pt idx="3">
                  <c:v>Quintile 4</c:v>
                </c:pt>
                <c:pt idx="4">
                  <c:v>Current: Quintile1</c:v>
                </c:pt>
                <c:pt idx="5">
                  <c:v>Quintile 2</c:v>
                </c:pt>
                <c:pt idx="6">
                  <c:v>Quintile 3</c:v>
                </c:pt>
                <c:pt idx="7">
                  <c:v>Quintile 4</c:v>
                </c:pt>
              </c:strCache>
            </c:strRef>
          </c:cat>
          <c:val>
            <c:numRef>
              <c:f>[za_up_1.xlsx]Income!$B$114:$I$114</c:f>
              <c:numCache>
                <c:formatCode>#,##0</c:formatCode>
                <c:ptCount val="8"/>
                <c:pt idx="0">
                  <c:v>0.0</c:v>
                </c:pt>
                <c:pt idx="1">
                  <c:v>0.0</c:v>
                </c:pt>
                <c:pt idx="2">
                  <c:v>0.0</c:v>
                </c:pt>
                <c:pt idx="3">
                  <c:v>0.0</c:v>
                </c:pt>
                <c:pt idx="4">
                  <c:v>0.0</c:v>
                </c:pt>
                <c:pt idx="5">
                  <c:v>0.0</c:v>
                </c:pt>
                <c:pt idx="6">
                  <c:v>0.0</c:v>
                </c:pt>
                <c:pt idx="7">
                  <c:v>0.0</c:v>
                </c:pt>
              </c:numCache>
            </c:numRef>
          </c:val>
        </c:ser>
        <c:ser>
          <c:idx val="10"/>
          <c:order val="18"/>
          <c:tx>
            <c:strRef>
              <c:f>[za_up_1.xlsx]Income!$A$115</c:f>
              <c:strCache>
                <c:ptCount val="1"/>
                <c:pt idx="0">
                  <c:v>Cash transfer - official</c:v>
                </c:pt>
              </c:strCache>
            </c:strRef>
          </c:tx>
          <c:spPr>
            <a:solidFill>
              <a:srgbClr val="A6A6A6"/>
            </a:solidFill>
            <a:ln w="3175" cmpd="sng">
              <a:solidFill>
                <a:srgbClr val="000000"/>
              </a:solidFill>
              <a:prstDash val="solid"/>
            </a:ln>
          </c:spPr>
          <c:invertIfNegative val="0"/>
          <c:cat>
            <c:strRef>
              <c:f>[za_up_1.xlsx]Income!$B$71:$I$71</c:f>
              <c:strCache>
                <c:ptCount val="8"/>
                <c:pt idx="0">
                  <c:v>Baseline:Quintile1</c:v>
                </c:pt>
                <c:pt idx="1">
                  <c:v>Quintile 2</c:v>
                </c:pt>
                <c:pt idx="2">
                  <c:v>Quintile 3</c:v>
                </c:pt>
                <c:pt idx="3">
                  <c:v>Quintile 4</c:v>
                </c:pt>
                <c:pt idx="4">
                  <c:v>Current: Quintile1</c:v>
                </c:pt>
                <c:pt idx="5">
                  <c:v>Quintile 2</c:v>
                </c:pt>
                <c:pt idx="6">
                  <c:v>Quintile 3</c:v>
                </c:pt>
                <c:pt idx="7">
                  <c:v>Quintile 4</c:v>
                </c:pt>
              </c:strCache>
            </c:strRef>
          </c:cat>
          <c:val>
            <c:numRef>
              <c:f>[za_up_1.xlsx]Income!$B$115:$I$115</c:f>
              <c:numCache>
                <c:formatCode>#,##0</c:formatCode>
                <c:ptCount val="8"/>
                <c:pt idx="0">
                  <c:v>10248.0</c:v>
                </c:pt>
                <c:pt idx="1">
                  <c:v>10248.0</c:v>
                </c:pt>
                <c:pt idx="2">
                  <c:v>3048.0</c:v>
                </c:pt>
                <c:pt idx="3">
                  <c:v>0.0</c:v>
                </c:pt>
                <c:pt idx="4">
                  <c:v>12092.64</c:v>
                </c:pt>
                <c:pt idx="5">
                  <c:v>12092.64</c:v>
                </c:pt>
                <c:pt idx="6">
                  <c:v>3596.64</c:v>
                </c:pt>
                <c:pt idx="7">
                  <c:v>0.0</c:v>
                </c:pt>
              </c:numCache>
            </c:numRef>
          </c:val>
        </c:ser>
        <c:ser>
          <c:idx val="11"/>
          <c:order val="19"/>
          <c:tx>
            <c:strRef>
              <c:f>[za_up_1.xlsx]Income!$A$116</c:f>
              <c:strCache>
                <c:ptCount val="1"/>
                <c:pt idx="0">
                  <c:v>Cash transfer - gifts</c:v>
                </c:pt>
              </c:strCache>
            </c:strRef>
          </c:tx>
          <c:spPr>
            <a:solidFill>
              <a:srgbClr val="D9D9D9"/>
            </a:solidFill>
            <a:ln w="3175" cmpd="sng">
              <a:solidFill>
                <a:srgbClr val="000000"/>
              </a:solidFill>
              <a:prstDash val="solid"/>
            </a:ln>
          </c:spPr>
          <c:invertIfNegative val="0"/>
          <c:cat>
            <c:strRef>
              <c:f>[za_up_1.xlsx]Income!$B$71:$I$71</c:f>
              <c:strCache>
                <c:ptCount val="8"/>
                <c:pt idx="0">
                  <c:v>Baseline:Quintile1</c:v>
                </c:pt>
                <c:pt idx="1">
                  <c:v>Quintile 2</c:v>
                </c:pt>
                <c:pt idx="2">
                  <c:v>Quintile 3</c:v>
                </c:pt>
                <c:pt idx="3">
                  <c:v>Quintile 4</c:v>
                </c:pt>
                <c:pt idx="4">
                  <c:v>Current: Quintile1</c:v>
                </c:pt>
                <c:pt idx="5">
                  <c:v>Quintile 2</c:v>
                </c:pt>
                <c:pt idx="6">
                  <c:v>Quintile 3</c:v>
                </c:pt>
                <c:pt idx="7">
                  <c:v>Quintile 4</c:v>
                </c:pt>
              </c:strCache>
            </c:strRef>
          </c:cat>
          <c:val>
            <c:numRef>
              <c:f>[za_up_1.xlsx]Income!$B$116:$I$116</c:f>
              <c:numCache>
                <c:formatCode>#,##0</c:formatCode>
                <c:ptCount val="8"/>
                <c:pt idx="0">
                  <c:v>2544.0</c:v>
                </c:pt>
                <c:pt idx="1">
                  <c:v>1740.0</c:v>
                </c:pt>
                <c:pt idx="2">
                  <c:v>2340.0</c:v>
                </c:pt>
                <c:pt idx="3">
                  <c:v>3000.0</c:v>
                </c:pt>
                <c:pt idx="4">
                  <c:v>2742.0</c:v>
                </c:pt>
                <c:pt idx="5">
                  <c:v>1740.0</c:v>
                </c:pt>
                <c:pt idx="6">
                  <c:v>2340.0</c:v>
                </c:pt>
                <c:pt idx="7">
                  <c:v>3</c:v>
                </c:pt>
              </c:numCache>
            </c:numRef>
          </c:val>
        </c:ser>
        <c:ser>
          <c:idx val="14"/>
          <c:order val="20"/>
          <c:tx>
            <c:strRef>
              <c:f>[za_up_1.xlsx]Income!$A$117</c:f>
              <c:strCache>
                <c:ptCount val="1"/>
                <c:pt idx="0">
                  <c:v>Other</c:v>
                </c:pt>
              </c:strCache>
            </c:strRef>
          </c:tx>
          <c:spPr>
            <a:solidFill>
              <a:schemeClr val="bg2">
                <a:lumMod val="50000"/>
              </a:schemeClr>
            </a:solidFill>
            <a:ln w="3175" cmpd="sng">
              <a:solidFill>
                <a:schemeClr val="tx1"/>
              </a:solidFill>
            </a:ln>
          </c:spPr>
          <c:invertIfNegative val="0"/>
          <c:cat>
            <c:strRef>
              <c:f>[za_up_1.xlsx]Income!$B$71:$I$71</c:f>
              <c:strCache>
                <c:ptCount val="8"/>
                <c:pt idx="0">
                  <c:v>Baseline:Quintile1</c:v>
                </c:pt>
                <c:pt idx="1">
                  <c:v>Quintile 2</c:v>
                </c:pt>
                <c:pt idx="2">
                  <c:v>Quintile 3</c:v>
                </c:pt>
                <c:pt idx="3">
                  <c:v>Quintile 4</c:v>
                </c:pt>
                <c:pt idx="4">
                  <c:v>Current: Quintile1</c:v>
                </c:pt>
                <c:pt idx="5">
                  <c:v>Quintile 2</c:v>
                </c:pt>
                <c:pt idx="6">
                  <c:v>Quintile 3</c:v>
                </c:pt>
                <c:pt idx="7">
                  <c:v>Quintile 4</c:v>
                </c:pt>
              </c:strCache>
            </c:strRef>
          </c:cat>
          <c:val>
            <c:numRef>
              <c:f>[za_up_1.xlsx]Income!$B$117:$I$117</c:f>
              <c:numCache>
                <c:formatCode>#,##0</c:formatCode>
                <c:ptCount val="8"/>
                <c:pt idx="0">
                  <c:v>0.0</c:v>
                </c:pt>
                <c:pt idx="1">
                  <c:v>0.0</c:v>
                </c:pt>
                <c:pt idx="2">
                  <c:v>0.0</c:v>
                </c:pt>
                <c:pt idx="3">
                  <c:v>0.0</c:v>
                </c:pt>
                <c:pt idx="4">
                  <c:v>0.0</c:v>
                </c:pt>
                <c:pt idx="5">
                  <c:v>0.0</c:v>
                </c:pt>
                <c:pt idx="6">
                  <c:v>0.0</c:v>
                </c:pt>
                <c:pt idx="7">
                  <c:v>0.0</c:v>
                </c:pt>
              </c:numCache>
            </c:numRef>
          </c:val>
        </c:ser>
        <c:dLbls>
          <c:showLegendKey val="0"/>
          <c:showVal val="0"/>
          <c:showCatName val="0"/>
          <c:showSerName val="0"/>
          <c:showPercent val="0"/>
          <c:showBubbleSize val="0"/>
        </c:dLbls>
        <c:gapWidth val="150"/>
        <c:overlap val="100"/>
        <c:axId val="-2049485016"/>
        <c:axId val="2113438184"/>
      </c:barChart>
      <c:lineChart>
        <c:grouping val="standard"/>
        <c:varyColors val="0"/>
        <c:ser>
          <c:idx val="13"/>
          <c:order val="0"/>
          <c:tx>
            <c:strRef>
              <c:f>[za_up_1.xlsx]Income!$A$119</c:f>
              <c:strCache>
                <c:ptCount val="1"/>
                <c:pt idx="0">
                  <c:v>Food Poverty line</c:v>
                </c:pt>
              </c:strCache>
            </c:strRef>
          </c:tx>
          <c:spPr>
            <a:ln w="12700">
              <a:solidFill>
                <a:srgbClr val="DD0806"/>
              </a:solidFill>
              <a:prstDash val="solid"/>
            </a:ln>
          </c:spPr>
          <c:marker>
            <c:symbol val="none"/>
          </c:marker>
          <c:cat>
            <c:strRef>
              <c:f>[za_up_1.xlsx]Income!$B$71:$I$71</c:f>
              <c:strCache>
                <c:ptCount val="8"/>
                <c:pt idx="0">
                  <c:v>Baseline:Quintile1</c:v>
                </c:pt>
                <c:pt idx="1">
                  <c:v>Quintile 2</c:v>
                </c:pt>
                <c:pt idx="2">
                  <c:v>Quintile 3</c:v>
                </c:pt>
                <c:pt idx="3">
                  <c:v>Quintile 4</c:v>
                </c:pt>
                <c:pt idx="4">
                  <c:v>Current: Quintile1</c:v>
                </c:pt>
                <c:pt idx="5">
                  <c:v>Quintile 2</c:v>
                </c:pt>
                <c:pt idx="6">
                  <c:v>Quintile 3</c:v>
                </c:pt>
                <c:pt idx="7">
                  <c:v>Quintile 4</c:v>
                </c:pt>
              </c:strCache>
            </c:strRef>
          </c:cat>
          <c:val>
            <c:numRef>
              <c:f>[za_up_1.xlsx]Income!$B$119:$E$119</c:f>
              <c:numCache>
                <c:formatCode>#,##0</c:formatCode>
                <c:ptCount val="4"/>
                <c:pt idx="0">
                  <c:v>12770.88480410937</c:v>
                </c:pt>
                <c:pt idx="1">
                  <c:v>12770.88480410937</c:v>
                </c:pt>
                <c:pt idx="2">
                  <c:v>12770.88480410937</c:v>
                </c:pt>
                <c:pt idx="3">
                  <c:v>12770.88480410937</c:v>
                </c:pt>
              </c:numCache>
            </c:numRef>
          </c:val>
          <c:smooth val="0"/>
        </c:ser>
        <c:ser>
          <c:idx val="15"/>
          <c:order val="1"/>
          <c:tx>
            <c:strRef>
              <c:f>[za_up_1.xlsx]Income!$A$123</c:f>
              <c:strCache>
                <c:ptCount val="1"/>
                <c:pt idx="0">
                  <c:v>Food Poverty line</c:v>
                </c:pt>
              </c:strCache>
            </c:strRef>
          </c:tx>
          <c:spPr>
            <a:ln w="12700">
              <a:solidFill>
                <a:srgbClr val="DD0806"/>
              </a:solidFill>
              <a:prstDash val="solid"/>
            </a:ln>
          </c:spPr>
          <c:marker>
            <c:symbol val="none"/>
          </c:marker>
          <c:cat>
            <c:strRef>
              <c:f>[za_up_1.xlsx]Income!$B$71:$I$71</c:f>
              <c:strCache>
                <c:ptCount val="8"/>
                <c:pt idx="0">
                  <c:v>Baseline:Quintile1</c:v>
                </c:pt>
                <c:pt idx="1">
                  <c:v>Quintile 2</c:v>
                </c:pt>
                <c:pt idx="2">
                  <c:v>Quintile 3</c:v>
                </c:pt>
                <c:pt idx="3">
                  <c:v>Quintile 4</c:v>
                </c:pt>
                <c:pt idx="4">
                  <c:v>Current: Quintile1</c:v>
                </c:pt>
                <c:pt idx="5">
                  <c:v>Quintile 2</c:v>
                </c:pt>
                <c:pt idx="6">
                  <c:v>Quintile 3</c:v>
                </c:pt>
                <c:pt idx="7">
                  <c:v>Quintile 4</c:v>
                </c:pt>
              </c:strCache>
            </c:strRef>
          </c:cat>
          <c:val>
            <c:numRef>
              <c:f>[za_up_1.xlsx]Income!$B$123:$I$123</c:f>
              <c:numCache>
                <c:formatCode>General</c:formatCode>
                <c:ptCount val="8"/>
                <c:pt idx="4" formatCode="#,##0">
                  <c:v>19201.523793976</c:v>
                </c:pt>
                <c:pt idx="5" formatCode="#,##0">
                  <c:v>19201.523793976</c:v>
                </c:pt>
                <c:pt idx="6" formatCode="#,##0">
                  <c:v>19201.523793976</c:v>
                </c:pt>
                <c:pt idx="7" formatCode="#,##0">
                  <c:v>19201.523793976</c:v>
                </c:pt>
              </c:numCache>
            </c:numRef>
          </c:val>
          <c:smooth val="0"/>
        </c:ser>
        <c:ser>
          <c:idx val="18"/>
          <c:order val="3"/>
          <c:tx>
            <c:strRef>
              <c:f>[za_up_1.xlsx]Income!$A$120</c:f>
              <c:strCache>
                <c:ptCount val="1"/>
                <c:pt idx="0">
                  <c:v>Lower Bound Poverty line</c:v>
                </c:pt>
              </c:strCache>
            </c:strRef>
          </c:tx>
          <c:spPr>
            <a:ln w="12700" cmpd="sng">
              <a:solidFill>
                <a:srgbClr val="FF0000"/>
              </a:solidFill>
              <a:prstDash val="dash"/>
            </a:ln>
          </c:spPr>
          <c:marker>
            <c:symbol val="none"/>
          </c:marker>
          <c:cat>
            <c:strRef>
              <c:f>[za_up_1.xlsx]Income!$B$71:$I$71</c:f>
              <c:strCache>
                <c:ptCount val="8"/>
                <c:pt idx="0">
                  <c:v>Baseline:Quintile1</c:v>
                </c:pt>
                <c:pt idx="1">
                  <c:v>Quintile 2</c:v>
                </c:pt>
                <c:pt idx="2">
                  <c:v>Quintile 3</c:v>
                </c:pt>
                <c:pt idx="3">
                  <c:v>Quintile 4</c:v>
                </c:pt>
                <c:pt idx="4">
                  <c:v>Current: Quintile1</c:v>
                </c:pt>
                <c:pt idx="5">
                  <c:v>Quintile 2</c:v>
                </c:pt>
                <c:pt idx="6">
                  <c:v>Quintile 3</c:v>
                </c:pt>
                <c:pt idx="7">
                  <c:v>Quintile 4</c:v>
                </c:pt>
              </c:strCache>
            </c:strRef>
          </c:cat>
          <c:val>
            <c:numRef>
              <c:f>[za_up_1.xlsx]Income!$B$120:$E$120</c:f>
              <c:numCache>
                <c:formatCode>#,##0</c:formatCode>
                <c:ptCount val="4"/>
                <c:pt idx="0">
                  <c:v>21962.29813744271</c:v>
                </c:pt>
                <c:pt idx="1">
                  <c:v>21962.29813744271</c:v>
                </c:pt>
                <c:pt idx="2">
                  <c:v>21962.2981374427</c:v>
                </c:pt>
                <c:pt idx="3">
                  <c:v>21962.29813744271</c:v>
                </c:pt>
              </c:numCache>
            </c:numRef>
          </c:val>
          <c:smooth val="0"/>
        </c:ser>
        <c:ser>
          <c:idx val="19"/>
          <c:order val="4"/>
          <c:tx>
            <c:strRef>
              <c:f>[za_up_1.xlsx]Income!$A$124</c:f>
              <c:strCache>
                <c:ptCount val="1"/>
                <c:pt idx="0">
                  <c:v>Lower Bound Poverty line</c:v>
                </c:pt>
              </c:strCache>
            </c:strRef>
          </c:tx>
          <c:spPr>
            <a:ln w="12700" cmpd="sng">
              <a:solidFill>
                <a:srgbClr val="FF0000"/>
              </a:solidFill>
              <a:prstDash val="dash"/>
            </a:ln>
          </c:spPr>
          <c:marker>
            <c:symbol val="none"/>
          </c:marker>
          <c:cat>
            <c:strRef>
              <c:f>[za_up_1.xlsx]Income!$B$71:$I$71</c:f>
              <c:strCache>
                <c:ptCount val="8"/>
                <c:pt idx="0">
                  <c:v>Baseline:Quintile1</c:v>
                </c:pt>
                <c:pt idx="1">
                  <c:v>Quintile 2</c:v>
                </c:pt>
                <c:pt idx="2">
                  <c:v>Quintile 3</c:v>
                </c:pt>
                <c:pt idx="3">
                  <c:v>Quintile 4</c:v>
                </c:pt>
                <c:pt idx="4">
                  <c:v>Current: Quintile1</c:v>
                </c:pt>
                <c:pt idx="5">
                  <c:v>Quintile 2</c:v>
                </c:pt>
                <c:pt idx="6">
                  <c:v>Quintile 3</c:v>
                </c:pt>
                <c:pt idx="7">
                  <c:v>Quintile 4</c:v>
                </c:pt>
              </c:strCache>
            </c:strRef>
          </c:cat>
          <c:val>
            <c:numRef>
              <c:f>[za_up_1.xlsx]Income!$B$124:$I$124</c:f>
              <c:numCache>
                <c:formatCode>General</c:formatCode>
                <c:ptCount val="8"/>
                <c:pt idx="4" formatCode="#,##0">
                  <c:v>28392.93712730933</c:v>
                </c:pt>
                <c:pt idx="5" formatCode="#,##0">
                  <c:v>28392.93712730933</c:v>
                </c:pt>
                <c:pt idx="6" formatCode="#,##0">
                  <c:v>28392.93712730933</c:v>
                </c:pt>
                <c:pt idx="7" formatCode="#,##0">
                  <c:v>28392.93712730933</c:v>
                </c:pt>
              </c:numCache>
            </c:numRef>
          </c:val>
          <c:smooth val="0"/>
        </c:ser>
        <c:ser>
          <c:idx val="20"/>
          <c:order val="5"/>
          <c:tx>
            <c:strRef>
              <c:f>[za_up_1.xlsx]Income!$A$121</c:f>
              <c:strCache>
                <c:ptCount val="1"/>
                <c:pt idx="0">
                  <c:v>Upper Bound Poverty line</c:v>
                </c:pt>
              </c:strCache>
            </c:strRef>
          </c:tx>
          <c:spPr>
            <a:ln w="12700" cmpd="sng">
              <a:solidFill>
                <a:srgbClr val="723F95"/>
              </a:solidFill>
              <a:prstDash val="lgDash"/>
            </a:ln>
          </c:spPr>
          <c:marker>
            <c:symbol val="none"/>
          </c:marker>
          <c:cat>
            <c:strRef>
              <c:f>[za_up_1.xlsx]Income!$B$71:$I$71</c:f>
              <c:strCache>
                <c:ptCount val="8"/>
                <c:pt idx="0">
                  <c:v>Baseline:Quintile1</c:v>
                </c:pt>
                <c:pt idx="1">
                  <c:v>Quintile 2</c:v>
                </c:pt>
                <c:pt idx="2">
                  <c:v>Quintile 3</c:v>
                </c:pt>
                <c:pt idx="3">
                  <c:v>Quintile 4</c:v>
                </c:pt>
                <c:pt idx="4">
                  <c:v>Current: Quintile1</c:v>
                </c:pt>
                <c:pt idx="5">
                  <c:v>Quintile 2</c:v>
                </c:pt>
                <c:pt idx="6">
                  <c:v>Quintile 3</c:v>
                </c:pt>
                <c:pt idx="7">
                  <c:v>Quintile 4</c:v>
                </c:pt>
              </c:strCache>
            </c:strRef>
          </c:cat>
          <c:val>
            <c:numRef>
              <c:f>[za_up_1.xlsx]Income!$B$121:$E$121</c:f>
              <c:numCache>
                <c:formatCode>#,##0</c:formatCode>
                <c:ptCount val="4"/>
                <c:pt idx="0">
                  <c:v>38331.2581374427</c:v>
                </c:pt>
                <c:pt idx="1">
                  <c:v>38331.2581374427</c:v>
                </c:pt>
                <c:pt idx="2">
                  <c:v>38331.2581374427</c:v>
                </c:pt>
                <c:pt idx="3">
                  <c:v>38331.2581374427</c:v>
                </c:pt>
              </c:numCache>
            </c:numRef>
          </c:val>
          <c:smooth val="0"/>
        </c:ser>
        <c:ser>
          <c:idx val="21"/>
          <c:order val="6"/>
          <c:tx>
            <c:strRef>
              <c:f>[za_up_1.xlsx]Income!$A$125</c:f>
              <c:strCache>
                <c:ptCount val="1"/>
                <c:pt idx="0">
                  <c:v>Upper Bound Poverty line</c:v>
                </c:pt>
              </c:strCache>
            </c:strRef>
          </c:tx>
          <c:spPr>
            <a:ln w="12700" cmpd="sng">
              <a:solidFill>
                <a:srgbClr val="723F95"/>
              </a:solidFill>
              <a:prstDash val="lgDash"/>
            </a:ln>
          </c:spPr>
          <c:marker>
            <c:symbol val="none"/>
          </c:marker>
          <c:cat>
            <c:strRef>
              <c:f>[za_up_1.xlsx]Income!$B$71:$I$71</c:f>
              <c:strCache>
                <c:ptCount val="8"/>
                <c:pt idx="0">
                  <c:v>Baseline:Quintile1</c:v>
                </c:pt>
                <c:pt idx="1">
                  <c:v>Quintile 2</c:v>
                </c:pt>
                <c:pt idx="2">
                  <c:v>Quintile 3</c:v>
                </c:pt>
                <c:pt idx="3">
                  <c:v>Quintile 4</c:v>
                </c:pt>
                <c:pt idx="4">
                  <c:v>Current: Quintile1</c:v>
                </c:pt>
                <c:pt idx="5">
                  <c:v>Quintile 2</c:v>
                </c:pt>
                <c:pt idx="6">
                  <c:v>Quintile 3</c:v>
                </c:pt>
                <c:pt idx="7">
                  <c:v>Quintile 4</c:v>
                </c:pt>
              </c:strCache>
            </c:strRef>
          </c:cat>
          <c:val>
            <c:numRef>
              <c:f>[za_up_1.xlsx]Income!$B$125:$I$125</c:f>
              <c:numCache>
                <c:formatCode>General</c:formatCode>
                <c:ptCount val="8"/>
                <c:pt idx="4" formatCode="#,##0">
                  <c:v>44761.89712730933</c:v>
                </c:pt>
                <c:pt idx="5" formatCode="#,##0">
                  <c:v>44761.89712730933</c:v>
                </c:pt>
                <c:pt idx="6" formatCode="#,##0">
                  <c:v>44761.89712730933</c:v>
                </c:pt>
                <c:pt idx="7" formatCode="#,##0">
                  <c:v>44761.89712730933</c:v>
                </c:pt>
              </c:numCache>
            </c:numRef>
          </c:val>
          <c:smooth val="0"/>
        </c:ser>
        <c:dLbls>
          <c:showLegendKey val="0"/>
          <c:showVal val="0"/>
          <c:showCatName val="0"/>
          <c:showSerName val="0"/>
          <c:showPercent val="0"/>
          <c:showBubbleSize val="0"/>
        </c:dLbls>
        <c:marker val="1"/>
        <c:smooth val="0"/>
        <c:axId val="-2049485016"/>
        <c:axId val="2113438184"/>
      </c:lineChart>
      <c:catAx>
        <c:axId val="-2049485016"/>
        <c:scaling>
          <c:orientation val="minMax"/>
        </c:scaling>
        <c:delete val="0"/>
        <c:axPos val="b"/>
        <c:numFmt formatCode="General" sourceLinked="1"/>
        <c:majorTickMark val="out"/>
        <c:minorTickMark val="none"/>
        <c:tickLblPos val="nextTo"/>
        <c:spPr>
          <a:ln w="6350" cmpd="sng">
            <a:solidFill>
              <a:srgbClr val="000000"/>
            </a:solidFill>
            <a:prstDash val="solid"/>
          </a:ln>
        </c:spPr>
        <c:txPr>
          <a:bodyPr rot="0" vert="horz"/>
          <a:lstStyle/>
          <a:p>
            <a:pPr>
              <a:defRPr sz="800" b="0" i="0" u="none" strike="noStrike" baseline="0">
                <a:solidFill>
                  <a:srgbClr val="000000"/>
                </a:solidFill>
                <a:latin typeface="Helvetica Light"/>
                <a:ea typeface="Arial"/>
                <a:cs typeface="Helvetica Light"/>
              </a:defRPr>
            </a:pPr>
            <a:endParaRPr lang="en-US"/>
          </a:p>
        </c:txPr>
        <c:crossAx val="2113438184"/>
        <c:crosses val="autoZero"/>
        <c:auto val="1"/>
        <c:lblAlgn val="ctr"/>
        <c:lblOffset val="100"/>
        <c:tickLblSkip val="1"/>
        <c:tickMarkSkip val="1"/>
        <c:noMultiLvlLbl val="0"/>
      </c:catAx>
      <c:valAx>
        <c:axId val="2113438184"/>
        <c:scaling>
          <c:orientation val="minMax"/>
        </c:scaling>
        <c:delete val="0"/>
        <c:axPos val="l"/>
        <c:majorGridlines>
          <c:spPr>
            <a:ln w="3175">
              <a:solidFill>
                <a:srgbClr val="000000"/>
              </a:solidFill>
              <a:prstDash val="solid"/>
            </a:ln>
          </c:spPr>
        </c:majorGridlines>
        <c:title>
          <c:tx>
            <c:rich>
              <a:bodyPr/>
              <a:lstStyle/>
              <a:p>
                <a:pPr>
                  <a:defRPr sz="800" b="0" i="0" u="none" strike="noStrike" baseline="0">
                    <a:solidFill>
                      <a:srgbClr val="000000"/>
                    </a:solidFill>
                    <a:latin typeface="Helvetica Light"/>
                    <a:ea typeface="Arial"/>
                    <a:cs typeface="Helvetica Light"/>
                  </a:defRPr>
                </a:pPr>
                <a:r>
                  <a:rPr lang="en-US" sz="800" b="0" i="0">
                    <a:latin typeface="Helvetica Light"/>
                    <a:cs typeface="Helvetica Light"/>
                  </a:rPr>
                  <a:t> Cash income today's prices, Hhs size = 'Poor')</a:t>
                </a:r>
              </a:p>
            </c:rich>
          </c:tx>
          <c:layout>
            <c:manualLayout>
              <c:xMode val="edge"/>
              <c:yMode val="edge"/>
              <c:x val="0.0165335291637768"/>
              <c:y val="0.138659070055267"/>
            </c:manualLayout>
          </c:layout>
          <c:overlay val="0"/>
          <c:spPr>
            <a:noFill/>
            <a:ln w="25400">
              <a:noFill/>
            </a:ln>
          </c:spPr>
        </c:title>
        <c:numFmt formatCode="#,##0" sourceLinked="0"/>
        <c:majorTickMark val="out"/>
        <c:minorTickMark val="none"/>
        <c:tickLblPos val="nextTo"/>
        <c:spPr>
          <a:ln w="6350" cmpd="sng">
            <a:solidFill>
              <a:srgbClr val="000000"/>
            </a:solidFill>
            <a:prstDash val="solid"/>
          </a:ln>
        </c:spPr>
        <c:txPr>
          <a:bodyPr rot="0" vert="horz"/>
          <a:lstStyle/>
          <a:p>
            <a:pPr>
              <a:defRPr sz="800" b="0" i="0" u="none" strike="noStrike" baseline="0">
                <a:solidFill>
                  <a:srgbClr val="000000"/>
                </a:solidFill>
                <a:latin typeface="Helvetica Light"/>
                <a:ea typeface="Arial"/>
                <a:cs typeface="Helvetica Light"/>
              </a:defRPr>
            </a:pPr>
            <a:endParaRPr lang="en-US"/>
          </a:p>
        </c:txPr>
        <c:crossAx val="-2049485016"/>
        <c:crosses val="autoZero"/>
        <c:crossBetween val="between"/>
      </c:valAx>
      <c:spPr>
        <a:solidFill>
          <a:srgbClr val="FFFFFF"/>
        </a:solidFill>
        <a:ln w="3175">
          <a:solidFill>
            <a:srgbClr val="000000"/>
          </a:solidFill>
          <a:prstDash val="solid"/>
        </a:ln>
      </c:spPr>
    </c:plotArea>
    <c:legend>
      <c:legendPos val="b"/>
      <c:legendEntry>
        <c:idx val="16"/>
        <c:delete val="1"/>
      </c:legendEntry>
      <c:legendEntry>
        <c:idx val="18"/>
        <c:delete val="1"/>
      </c:legendEntry>
      <c:legendEntry>
        <c:idx val="20"/>
        <c:delete val="1"/>
      </c:legendEntry>
      <c:layout>
        <c:manualLayout>
          <c:xMode val="edge"/>
          <c:yMode val="edge"/>
          <c:x val="0.0889954170236492"/>
          <c:y val="0.792363271664213"/>
          <c:w val="0.825463261392844"/>
          <c:h val="0.199506647034974"/>
        </c:manualLayout>
      </c:layout>
      <c:overlay val="0"/>
      <c:spPr>
        <a:noFill/>
        <a:ln w="25400">
          <a:noFill/>
        </a:ln>
      </c:spPr>
      <c:txPr>
        <a:bodyPr/>
        <a:lstStyle/>
        <a:p>
          <a:pPr>
            <a:defRPr sz="700" b="0" i="0" u="none" strike="noStrike" baseline="0">
              <a:solidFill>
                <a:srgbClr val="000000"/>
              </a:solidFill>
              <a:latin typeface="Helvetica Light"/>
              <a:ea typeface="Calibri"/>
              <a:cs typeface="Helvetica Light"/>
            </a:defRPr>
          </a:pPr>
          <a:endParaRPr lang="en-US"/>
        </a:p>
      </c:txPr>
    </c:legend>
    <c:plotVisOnly val="1"/>
    <c:dispBlanksAs val="gap"/>
    <c:showDLblsOverMax val="0"/>
  </c:chart>
  <c:spPr>
    <a:solidFill>
      <a:srgbClr val="FFFFFF"/>
    </a:solidFill>
    <a:ln w="3175" cmpd="sng">
      <a:solidFill>
        <a:srgbClr val="000000"/>
      </a:solidFill>
      <a:prstDash val="solid"/>
    </a:ln>
  </c:spPr>
  <c:txPr>
    <a:bodyPr/>
    <a:lstStyle/>
    <a:p>
      <a:pPr>
        <a:defRPr sz="575" b="0" i="0" u="none" strike="noStrike" baseline="0">
          <a:solidFill>
            <a:srgbClr val="000000"/>
          </a:solidFill>
          <a:latin typeface="Arial"/>
          <a:ea typeface="Arial"/>
          <a:cs typeface="Arial"/>
        </a:defRPr>
      </a:pPr>
      <a:endParaRPr lang="en-US"/>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9F7CFC4-08FD-9A44-A13F-A18A850CC1B3}" type="datetimeFigureOut">
              <a:rPr lang="en-US" smtClean="0"/>
              <a:t>16/10/18</a:t>
            </a:fld>
            <a:endParaRPr lang="en-GB"/>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331AFAC-3128-3441-A944-2C44C1ED4215}" type="slidenum">
              <a:rPr lang="en-GB" smtClean="0"/>
              <a:t>‹#›</a:t>
            </a:fld>
            <a:endParaRPr lang="en-GB"/>
          </a:p>
        </p:txBody>
      </p:sp>
    </p:spTree>
    <p:extLst>
      <p:ext uri="{BB962C8B-B14F-4D97-AF65-F5344CB8AC3E}">
        <p14:creationId xmlns:p14="http://schemas.microsoft.com/office/powerpoint/2010/main" val="1399949443"/>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 written report will highlight many of these assumptions which cannot be covered in this</a:t>
            </a:r>
            <a:r>
              <a:rPr lang="en-GB" baseline="0" dirty="0" smtClean="0"/>
              <a:t> presentation.</a:t>
            </a:r>
            <a:endParaRPr lang="en-GB" dirty="0"/>
          </a:p>
        </p:txBody>
      </p:sp>
      <p:sp>
        <p:nvSpPr>
          <p:cNvPr id="4" name="Slide Number Placeholder 3"/>
          <p:cNvSpPr>
            <a:spLocks noGrp="1"/>
          </p:cNvSpPr>
          <p:nvPr>
            <p:ph type="sldNum" sz="quarter" idx="10"/>
          </p:nvPr>
        </p:nvSpPr>
        <p:spPr/>
        <p:txBody>
          <a:bodyPr/>
          <a:lstStyle/>
          <a:p>
            <a:fld id="{2331AFAC-3128-3441-A944-2C44C1ED4215}" type="slidenum">
              <a:rPr lang="en-GB" smtClean="0"/>
              <a:t>3</a:t>
            </a:fld>
            <a:endParaRPr lang="en-GB"/>
          </a:p>
        </p:txBody>
      </p:sp>
    </p:spTree>
    <p:extLst>
      <p:ext uri="{BB962C8B-B14F-4D97-AF65-F5344CB8AC3E}">
        <p14:creationId xmlns:p14="http://schemas.microsoft.com/office/powerpoint/2010/main" val="24894372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2331AFAC-3128-3441-A944-2C44C1ED4215}" type="slidenum">
              <a:rPr lang="en-GB" smtClean="0"/>
              <a:t>26</a:t>
            </a:fld>
            <a:endParaRPr lang="en-GB"/>
          </a:p>
        </p:txBody>
      </p:sp>
    </p:spTree>
    <p:extLst>
      <p:ext uri="{BB962C8B-B14F-4D97-AF65-F5344CB8AC3E}">
        <p14:creationId xmlns:p14="http://schemas.microsoft.com/office/powerpoint/2010/main" val="39064338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 urban poor do</a:t>
            </a:r>
            <a:r>
              <a:rPr lang="en-GB" baseline="0" dirty="0" smtClean="0"/>
              <a:t> not include people living in prosperous suburbs or city apartments.</a:t>
            </a:r>
            <a:endParaRPr lang="en-GB" dirty="0"/>
          </a:p>
        </p:txBody>
      </p:sp>
      <p:sp>
        <p:nvSpPr>
          <p:cNvPr id="4" name="Slide Number Placeholder 3"/>
          <p:cNvSpPr>
            <a:spLocks noGrp="1"/>
          </p:cNvSpPr>
          <p:nvPr>
            <p:ph type="sldNum" sz="quarter" idx="10"/>
          </p:nvPr>
        </p:nvSpPr>
        <p:spPr/>
        <p:txBody>
          <a:bodyPr/>
          <a:lstStyle/>
          <a:p>
            <a:fld id="{2331AFAC-3128-3441-A944-2C44C1ED4215}" type="slidenum">
              <a:rPr lang="en-GB" smtClean="0"/>
              <a:t>27</a:t>
            </a:fld>
            <a:endParaRPr lang="en-GB"/>
          </a:p>
        </p:txBody>
      </p:sp>
    </p:spTree>
    <p:extLst>
      <p:ext uri="{BB962C8B-B14F-4D97-AF65-F5344CB8AC3E}">
        <p14:creationId xmlns:p14="http://schemas.microsoft.com/office/powerpoint/2010/main" val="41612874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Food Poverty line is survival</a:t>
            </a:r>
            <a:endParaRPr lang="en-GB" dirty="0"/>
          </a:p>
        </p:txBody>
      </p:sp>
      <p:sp>
        <p:nvSpPr>
          <p:cNvPr id="4" name="Slide Number Placeholder 3"/>
          <p:cNvSpPr>
            <a:spLocks noGrp="1"/>
          </p:cNvSpPr>
          <p:nvPr>
            <p:ph type="sldNum" sz="quarter" idx="10"/>
          </p:nvPr>
        </p:nvSpPr>
        <p:spPr/>
        <p:txBody>
          <a:bodyPr/>
          <a:lstStyle/>
          <a:p>
            <a:fld id="{2331AFAC-3128-3441-A944-2C44C1ED4215}" type="slidenum">
              <a:rPr lang="en-GB" smtClean="0"/>
              <a:t>28</a:t>
            </a:fld>
            <a:endParaRPr lang="en-GB"/>
          </a:p>
        </p:txBody>
      </p:sp>
    </p:spTree>
    <p:extLst>
      <p:ext uri="{BB962C8B-B14F-4D97-AF65-F5344CB8AC3E}">
        <p14:creationId xmlns:p14="http://schemas.microsoft.com/office/powerpoint/2010/main" val="39064338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 darker the orange,</a:t>
            </a:r>
            <a:r>
              <a:rPr lang="en-GB" baseline="0" dirty="0" smtClean="0"/>
              <a:t> the greater the percentage of people in the enumeration small area that will be below the FPL.</a:t>
            </a:r>
            <a:endParaRPr lang="en-GB" dirty="0"/>
          </a:p>
        </p:txBody>
      </p:sp>
      <p:sp>
        <p:nvSpPr>
          <p:cNvPr id="4" name="Slide Number Placeholder 3"/>
          <p:cNvSpPr>
            <a:spLocks noGrp="1"/>
          </p:cNvSpPr>
          <p:nvPr>
            <p:ph type="sldNum" sz="quarter" idx="10"/>
          </p:nvPr>
        </p:nvSpPr>
        <p:spPr/>
        <p:txBody>
          <a:bodyPr/>
          <a:lstStyle/>
          <a:p>
            <a:fld id="{2331AFAC-3128-3441-A944-2C44C1ED4215}" type="slidenum">
              <a:rPr lang="en-GB" smtClean="0"/>
              <a:t>33</a:t>
            </a:fld>
            <a:endParaRPr lang="en-GB"/>
          </a:p>
        </p:txBody>
      </p:sp>
    </p:spTree>
    <p:extLst>
      <p:ext uri="{BB962C8B-B14F-4D97-AF65-F5344CB8AC3E}">
        <p14:creationId xmlns:p14="http://schemas.microsoft.com/office/powerpoint/2010/main" val="38819238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 annual food poverty line deficit per person averaged over the </a:t>
            </a:r>
            <a:r>
              <a:rPr lang="en-GB" b="1" i="1" dirty="0" smtClean="0"/>
              <a:t>whole population</a:t>
            </a:r>
            <a:r>
              <a:rPr lang="en-GB" b="1" i="1" baseline="0" dirty="0" smtClean="0"/>
              <a:t> </a:t>
            </a:r>
            <a:r>
              <a:rPr lang="en-GB" baseline="0" dirty="0" smtClean="0"/>
              <a:t>(i.e. </a:t>
            </a:r>
            <a:r>
              <a:rPr lang="en-GB" b="1" i="1" baseline="0" dirty="0" smtClean="0"/>
              <a:t>including</a:t>
            </a:r>
            <a:r>
              <a:rPr lang="en-GB" baseline="0" dirty="0" smtClean="0"/>
              <a:t> people that do not have an FPL deficit)</a:t>
            </a:r>
            <a:endParaRPr lang="en-GB" dirty="0"/>
          </a:p>
        </p:txBody>
      </p:sp>
      <p:sp>
        <p:nvSpPr>
          <p:cNvPr id="4" name="Slide Number Placeholder 3"/>
          <p:cNvSpPr>
            <a:spLocks noGrp="1"/>
          </p:cNvSpPr>
          <p:nvPr>
            <p:ph type="sldNum" sz="quarter" idx="10"/>
          </p:nvPr>
        </p:nvSpPr>
        <p:spPr/>
        <p:txBody>
          <a:bodyPr/>
          <a:lstStyle/>
          <a:p>
            <a:fld id="{2331AFAC-3128-3441-A944-2C44C1ED4215}" type="slidenum">
              <a:rPr lang="en-GB" smtClean="0"/>
              <a:t>34</a:t>
            </a:fld>
            <a:endParaRPr lang="en-GB"/>
          </a:p>
        </p:txBody>
      </p:sp>
    </p:spTree>
    <p:extLst>
      <p:ext uri="{BB962C8B-B14F-4D97-AF65-F5344CB8AC3E}">
        <p14:creationId xmlns:p14="http://schemas.microsoft.com/office/powerpoint/2010/main" val="18894701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 </a:t>
            </a:r>
            <a:r>
              <a:rPr lang="en-GB" dirty="0" smtClean="0"/>
              <a:t>annual food poverty line deficit per person averaged over the </a:t>
            </a:r>
            <a:r>
              <a:rPr lang="en-GB" b="1" i="1" dirty="0" smtClean="0"/>
              <a:t>affected population only</a:t>
            </a:r>
            <a:r>
              <a:rPr lang="en-GB" b="1" i="1" baseline="0" dirty="0" smtClean="0"/>
              <a:t> </a:t>
            </a:r>
            <a:r>
              <a:rPr lang="en-GB" baseline="0" dirty="0" smtClean="0"/>
              <a:t>(i.e. </a:t>
            </a:r>
            <a:r>
              <a:rPr lang="en-GB" b="1" i="1" baseline="0" dirty="0" smtClean="0"/>
              <a:t>excluding</a:t>
            </a:r>
            <a:r>
              <a:rPr lang="en-GB" baseline="0" dirty="0" smtClean="0"/>
              <a:t> people that do not have an FPL deficit)</a:t>
            </a:r>
            <a:endParaRPr lang="en-GB" dirty="0"/>
          </a:p>
        </p:txBody>
      </p:sp>
      <p:sp>
        <p:nvSpPr>
          <p:cNvPr id="4" name="Slide Number Placeholder 3"/>
          <p:cNvSpPr>
            <a:spLocks noGrp="1"/>
          </p:cNvSpPr>
          <p:nvPr>
            <p:ph type="sldNum" sz="quarter" idx="10"/>
          </p:nvPr>
        </p:nvSpPr>
        <p:spPr/>
        <p:txBody>
          <a:bodyPr/>
          <a:lstStyle/>
          <a:p>
            <a:fld id="{2331AFAC-3128-3441-A944-2C44C1ED4215}" type="slidenum">
              <a:rPr lang="en-GB" smtClean="0"/>
              <a:t>35</a:t>
            </a:fld>
            <a:endParaRPr lang="en-GB"/>
          </a:p>
        </p:txBody>
      </p:sp>
    </p:spTree>
    <p:extLst>
      <p:ext uri="{BB962C8B-B14F-4D97-AF65-F5344CB8AC3E}">
        <p14:creationId xmlns:p14="http://schemas.microsoft.com/office/powerpoint/2010/main" val="32050402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Standardized Precipitation Index (SPI - McKee </a:t>
            </a:r>
            <a:r>
              <a:rPr lang="en-US" sz="1200" i="1" kern="1200" dirty="0" smtClean="0">
                <a:solidFill>
                  <a:schemeClr val="tx1"/>
                </a:solidFill>
                <a:effectLst/>
                <a:latin typeface="+mn-lt"/>
                <a:ea typeface="+mn-ea"/>
                <a:cs typeface="+mn-cs"/>
              </a:rPr>
              <a:t>et al</a:t>
            </a:r>
            <a:r>
              <a:rPr lang="en-US" sz="1200" kern="1200" dirty="0" smtClean="0">
                <a:solidFill>
                  <a:schemeClr val="tx1"/>
                </a:solidFill>
                <a:effectLst/>
                <a:latin typeface="+mn-lt"/>
                <a:ea typeface="+mn-ea"/>
                <a:cs typeface="+mn-cs"/>
              </a:rPr>
              <a:t>., 1993) was developed to monitor the occurrence of droughts from rainfall data. The index quantifies precipitation deficits on different time scales and therefore also drought severity. It pro- vides an indication of rainfall conditions per quaternary catchment (in this case) based on the historical distribution of rainfall.” – </a:t>
            </a:r>
            <a:r>
              <a:rPr lang="en-US" sz="1200" i="1" kern="1200" dirty="0" smtClean="0">
                <a:solidFill>
                  <a:schemeClr val="tx1"/>
                </a:solidFill>
                <a:effectLst/>
                <a:latin typeface="+mn-lt"/>
                <a:ea typeface="+mn-ea"/>
                <a:cs typeface="+mn-cs"/>
              </a:rPr>
              <a:t>UMLINDI – The Watchman</a:t>
            </a:r>
            <a:r>
              <a:rPr lang="en-US" sz="1200" i="0" kern="1200" dirty="0" smtClean="0">
                <a:solidFill>
                  <a:schemeClr val="tx1"/>
                </a:solidFill>
                <a:effectLst/>
                <a:latin typeface="+mn-lt"/>
                <a:ea typeface="+mn-ea"/>
                <a:cs typeface="+mn-cs"/>
              </a:rPr>
              <a:t>,</a:t>
            </a:r>
            <a:r>
              <a:rPr lang="en-US" sz="1200" i="0" kern="1200" baseline="0" dirty="0" smtClean="0">
                <a:solidFill>
                  <a:schemeClr val="tx1"/>
                </a:solidFill>
                <a:effectLst/>
                <a:latin typeface="+mn-lt"/>
                <a:ea typeface="+mn-ea"/>
                <a:cs typeface="+mn-cs"/>
              </a:rPr>
              <a:t> Issue 2016-1.</a:t>
            </a:r>
            <a:endParaRPr lang="en-US" i="0" dirty="0" smtClean="0">
              <a:effectLst/>
            </a:endParaRPr>
          </a:p>
          <a:p>
            <a:endParaRPr lang="en-GB" dirty="0"/>
          </a:p>
        </p:txBody>
      </p:sp>
      <p:sp>
        <p:nvSpPr>
          <p:cNvPr id="4" name="Slide Number Placeholder 3"/>
          <p:cNvSpPr>
            <a:spLocks noGrp="1"/>
          </p:cNvSpPr>
          <p:nvPr>
            <p:ph type="sldNum" sz="quarter" idx="10"/>
          </p:nvPr>
        </p:nvSpPr>
        <p:spPr/>
        <p:txBody>
          <a:bodyPr/>
          <a:lstStyle/>
          <a:p>
            <a:fld id="{2331AFAC-3128-3441-A944-2C44C1ED4215}" type="slidenum">
              <a:rPr lang="en-GB" smtClean="0"/>
              <a:t>13</a:t>
            </a:fld>
            <a:endParaRPr lang="en-GB"/>
          </a:p>
        </p:txBody>
      </p:sp>
    </p:spTree>
    <p:extLst>
      <p:ext uri="{BB962C8B-B14F-4D97-AF65-F5344CB8AC3E}">
        <p14:creationId xmlns:p14="http://schemas.microsoft.com/office/powerpoint/2010/main" val="34399914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This</a:t>
            </a:r>
            <a:r>
              <a:rPr lang="en-GB" baseline="0" dirty="0" smtClean="0"/>
              <a:t> image showed the development of the season just after the rains got underway in January.</a:t>
            </a:r>
            <a:endParaRPr lang="en-GB" dirty="0" smtClean="0"/>
          </a:p>
          <a:p>
            <a:r>
              <a:rPr lang="en-GB" dirty="0" smtClean="0"/>
              <a:t>The ASI is good</a:t>
            </a:r>
            <a:r>
              <a:rPr lang="en-GB" baseline="0" dirty="0" smtClean="0"/>
              <a:t> for crop farming conditions but lacking for livestock areas.</a:t>
            </a:r>
            <a:endParaRPr lang="en-GB" dirty="0"/>
          </a:p>
        </p:txBody>
      </p:sp>
      <p:sp>
        <p:nvSpPr>
          <p:cNvPr id="4" name="Slide Number Placeholder 3"/>
          <p:cNvSpPr>
            <a:spLocks noGrp="1"/>
          </p:cNvSpPr>
          <p:nvPr>
            <p:ph type="sldNum" sz="quarter" idx="10"/>
          </p:nvPr>
        </p:nvSpPr>
        <p:spPr/>
        <p:txBody>
          <a:bodyPr/>
          <a:lstStyle/>
          <a:p>
            <a:fld id="{2331AFAC-3128-3441-A944-2C44C1ED4215}" type="slidenum">
              <a:rPr lang="en-GB" smtClean="0"/>
              <a:t>14</a:t>
            </a:fld>
            <a:endParaRPr lang="en-GB"/>
          </a:p>
        </p:txBody>
      </p:sp>
    </p:spTree>
    <p:extLst>
      <p:ext uri="{BB962C8B-B14F-4D97-AF65-F5344CB8AC3E}">
        <p14:creationId xmlns:p14="http://schemas.microsoft.com/office/powerpoint/2010/main" val="19395717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a:t>
            </a:r>
            <a:r>
              <a:rPr lang="en-GB" baseline="0" dirty="0" smtClean="0"/>
              <a:t> analyst d</a:t>
            </a:r>
            <a:r>
              <a:rPr lang="en-GB" dirty="0" smtClean="0"/>
              <a:t>ecided to use the</a:t>
            </a:r>
            <a:r>
              <a:rPr lang="en-GB" baseline="0" dirty="0" smtClean="0"/>
              <a:t> image from January, as it shows the condition of the vegetation by the time the rains actually started in January. By then, it was too late for much of the crop farming areas and the impact on the livestock rangelands is visible too. However, some of the impact of the summer rains in January does also come through as well. This image therefore also distinguishes between those areas that received some summer rainfall and those that did not. </a:t>
            </a:r>
          </a:p>
          <a:p>
            <a:r>
              <a:rPr lang="en-GB" baseline="0" dirty="0" smtClean="0"/>
              <a:t>Previous VCI images (e.g. November and December) show a much worse situation.</a:t>
            </a:r>
            <a:endParaRPr lang="en-GB" dirty="0"/>
          </a:p>
        </p:txBody>
      </p:sp>
      <p:sp>
        <p:nvSpPr>
          <p:cNvPr id="4" name="Slide Number Placeholder 3"/>
          <p:cNvSpPr>
            <a:spLocks noGrp="1"/>
          </p:cNvSpPr>
          <p:nvPr>
            <p:ph type="sldNum" sz="quarter" idx="10"/>
          </p:nvPr>
        </p:nvSpPr>
        <p:spPr/>
        <p:txBody>
          <a:bodyPr/>
          <a:lstStyle/>
          <a:p>
            <a:fld id="{2331AFAC-3128-3441-A944-2C44C1ED4215}" type="slidenum">
              <a:rPr lang="en-GB" smtClean="0"/>
              <a:t>15</a:t>
            </a:fld>
            <a:endParaRPr lang="en-GB"/>
          </a:p>
        </p:txBody>
      </p:sp>
    </p:spTree>
    <p:extLst>
      <p:ext uri="{BB962C8B-B14F-4D97-AF65-F5344CB8AC3E}">
        <p14:creationId xmlns:p14="http://schemas.microsoft.com/office/powerpoint/2010/main" val="25337295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 ‘reddest areas’</a:t>
            </a:r>
            <a:r>
              <a:rPr lang="en-GB" baseline="0" dirty="0" smtClean="0"/>
              <a:t> (VCI &lt; 0.35)  were picked out and digitised (buffered for aggregation). These are presented as the cross-hatched area with the most intensive drought. The Hazard area was then used to determine problem specifications.</a:t>
            </a:r>
            <a:endParaRPr lang="en-GB" dirty="0"/>
          </a:p>
        </p:txBody>
      </p:sp>
      <p:sp>
        <p:nvSpPr>
          <p:cNvPr id="4" name="Slide Number Placeholder 3"/>
          <p:cNvSpPr>
            <a:spLocks noGrp="1"/>
          </p:cNvSpPr>
          <p:nvPr>
            <p:ph type="sldNum" sz="quarter" idx="10"/>
          </p:nvPr>
        </p:nvSpPr>
        <p:spPr/>
        <p:txBody>
          <a:bodyPr/>
          <a:lstStyle/>
          <a:p>
            <a:fld id="{2331AFAC-3128-3441-A944-2C44C1ED4215}" type="slidenum">
              <a:rPr lang="en-GB" smtClean="0"/>
              <a:t>16</a:t>
            </a:fld>
            <a:endParaRPr lang="en-GB"/>
          </a:p>
        </p:txBody>
      </p:sp>
    </p:spTree>
    <p:extLst>
      <p:ext uri="{BB962C8B-B14F-4D97-AF65-F5344CB8AC3E}">
        <p14:creationId xmlns:p14="http://schemas.microsoft.com/office/powerpoint/2010/main" val="25337295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 ‘reddest areas’</a:t>
            </a:r>
            <a:r>
              <a:rPr lang="en-GB" baseline="0" dirty="0" smtClean="0"/>
              <a:t> (VCI &lt; 0.35)  were picked out and digitised (buffered for aggregation). These are presented as the cross-hatched area with the most intensive drought. The Hazard area was then used to determine problem specifications.</a:t>
            </a:r>
            <a:endParaRPr lang="en-GB" dirty="0"/>
          </a:p>
        </p:txBody>
      </p:sp>
      <p:sp>
        <p:nvSpPr>
          <p:cNvPr id="4" name="Slide Number Placeholder 3"/>
          <p:cNvSpPr>
            <a:spLocks noGrp="1"/>
          </p:cNvSpPr>
          <p:nvPr>
            <p:ph type="sldNum" sz="quarter" idx="10"/>
          </p:nvPr>
        </p:nvSpPr>
        <p:spPr/>
        <p:txBody>
          <a:bodyPr/>
          <a:lstStyle/>
          <a:p>
            <a:fld id="{2331AFAC-3128-3441-A944-2C44C1ED4215}" type="slidenum">
              <a:rPr lang="en-GB" smtClean="0"/>
              <a:t>18</a:t>
            </a:fld>
            <a:endParaRPr lang="en-GB"/>
          </a:p>
        </p:txBody>
      </p:sp>
    </p:spTree>
    <p:extLst>
      <p:ext uri="{BB962C8B-B14F-4D97-AF65-F5344CB8AC3E}">
        <p14:creationId xmlns:p14="http://schemas.microsoft.com/office/powerpoint/2010/main" val="25337295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 dotted</a:t>
            </a:r>
            <a:r>
              <a:rPr lang="en-GB" baseline="0" dirty="0" smtClean="0"/>
              <a:t> line at the top show the expected prices for 2016 to 2017.</a:t>
            </a:r>
            <a:endParaRPr lang="en-GB" dirty="0" smtClean="0"/>
          </a:p>
          <a:p>
            <a:r>
              <a:rPr lang="en-GB" dirty="0" smtClean="0"/>
              <a:t>This graph factors in the recent jump in maize prices on the SAFEX (35% over the last year). There is a slight rise in price trends through the year, leading up to the harvest.</a:t>
            </a:r>
            <a:endParaRPr lang="en-GB" dirty="0"/>
          </a:p>
        </p:txBody>
      </p:sp>
      <p:sp>
        <p:nvSpPr>
          <p:cNvPr id="4" name="Slide Number Placeholder 3"/>
          <p:cNvSpPr>
            <a:spLocks noGrp="1"/>
          </p:cNvSpPr>
          <p:nvPr>
            <p:ph type="sldNum" sz="quarter" idx="10"/>
          </p:nvPr>
        </p:nvSpPr>
        <p:spPr/>
        <p:txBody>
          <a:bodyPr/>
          <a:lstStyle/>
          <a:p>
            <a:fld id="{2331AFAC-3128-3441-A944-2C44C1ED4215}" type="slidenum">
              <a:rPr lang="en-GB" smtClean="0"/>
              <a:t>20</a:t>
            </a:fld>
            <a:endParaRPr lang="en-GB"/>
          </a:p>
        </p:txBody>
      </p:sp>
    </p:spTree>
    <p:extLst>
      <p:ext uri="{BB962C8B-B14F-4D97-AF65-F5344CB8AC3E}">
        <p14:creationId xmlns:p14="http://schemas.microsoft.com/office/powerpoint/2010/main" val="18945244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Food Poverty line is survival</a:t>
            </a:r>
            <a:endParaRPr lang="en-GB" dirty="0"/>
          </a:p>
        </p:txBody>
      </p:sp>
      <p:sp>
        <p:nvSpPr>
          <p:cNvPr id="4" name="Slide Number Placeholder 3"/>
          <p:cNvSpPr>
            <a:spLocks noGrp="1"/>
          </p:cNvSpPr>
          <p:nvPr>
            <p:ph type="sldNum" sz="quarter" idx="10"/>
          </p:nvPr>
        </p:nvSpPr>
        <p:spPr/>
        <p:txBody>
          <a:bodyPr/>
          <a:lstStyle/>
          <a:p>
            <a:fld id="{2331AFAC-3128-3441-A944-2C44C1ED4215}" type="slidenum">
              <a:rPr lang="en-GB" smtClean="0"/>
              <a:t>24</a:t>
            </a:fld>
            <a:endParaRPr lang="en-GB"/>
          </a:p>
        </p:txBody>
      </p:sp>
    </p:spTree>
    <p:extLst>
      <p:ext uri="{BB962C8B-B14F-4D97-AF65-F5344CB8AC3E}">
        <p14:creationId xmlns:p14="http://schemas.microsoft.com/office/powerpoint/2010/main" val="39064338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Casual</a:t>
            </a:r>
            <a:r>
              <a:rPr lang="en-GB" baseline="0" dirty="0" smtClean="0"/>
              <a:t> workers fall below the FPL</a:t>
            </a:r>
            <a:r>
              <a:rPr lang="en-GB" dirty="0" smtClean="0"/>
              <a:t> and temporary workers are right on the</a:t>
            </a:r>
            <a:r>
              <a:rPr lang="en-GB" baseline="0" dirty="0" smtClean="0"/>
              <a:t> FPL.</a:t>
            </a:r>
            <a:endParaRPr lang="en-GB" dirty="0"/>
          </a:p>
        </p:txBody>
      </p:sp>
      <p:sp>
        <p:nvSpPr>
          <p:cNvPr id="4" name="Slide Number Placeholder 3"/>
          <p:cNvSpPr>
            <a:spLocks noGrp="1"/>
          </p:cNvSpPr>
          <p:nvPr>
            <p:ph type="sldNum" sz="quarter" idx="10"/>
          </p:nvPr>
        </p:nvSpPr>
        <p:spPr/>
        <p:txBody>
          <a:bodyPr/>
          <a:lstStyle/>
          <a:p>
            <a:fld id="{2331AFAC-3128-3441-A944-2C44C1ED4215}" type="slidenum">
              <a:rPr lang="en-GB" smtClean="0"/>
              <a:t>25</a:t>
            </a:fld>
            <a:endParaRPr lang="en-GB"/>
          </a:p>
        </p:txBody>
      </p:sp>
    </p:spTree>
    <p:extLst>
      <p:ext uri="{BB962C8B-B14F-4D97-AF65-F5344CB8AC3E}">
        <p14:creationId xmlns:p14="http://schemas.microsoft.com/office/powerpoint/2010/main" val="41612874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GB"/>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p>
            <a:fld id="{45500AAE-089A-194D-97E5-569C13CD079F}" type="datetimeFigureOut">
              <a:rPr lang="en-US" smtClean="0"/>
              <a:t>16/10/18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D788F29-0536-5040-8090-5C9C6B10B5A3}" type="slidenum">
              <a:rPr lang="en-GB" smtClean="0"/>
              <a:t>‹#›</a:t>
            </a:fld>
            <a:endParaRPr lang="en-GB"/>
          </a:p>
        </p:txBody>
      </p:sp>
    </p:spTree>
    <p:extLst>
      <p:ext uri="{BB962C8B-B14F-4D97-AF65-F5344CB8AC3E}">
        <p14:creationId xmlns:p14="http://schemas.microsoft.com/office/powerpoint/2010/main" val="35548168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45500AAE-089A-194D-97E5-569C13CD079F}" type="datetimeFigureOut">
              <a:rPr lang="en-US" smtClean="0"/>
              <a:t>16/10/18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D788F29-0536-5040-8090-5C9C6B10B5A3}" type="slidenum">
              <a:rPr lang="en-GB" smtClean="0"/>
              <a:t>‹#›</a:t>
            </a:fld>
            <a:endParaRPr lang="en-GB"/>
          </a:p>
        </p:txBody>
      </p:sp>
    </p:spTree>
    <p:extLst>
      <p:ext uri="{BB962C8B-B14F-4D97-AF65-F5344CB8AC3E}">
        <p14:creationId xmlns:p14="http://schemas.microsoft.com/office/powerpoint/2010/main" val="17921644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45500AAE-089A-194D-97E5-569C13CD079F}" type="datetimeFigureOut">
              <a:rPr lang="en-US" smtClean="0"/>
              <a:t>16/10/18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D788F29-0536-5040-8090-5C9C6B10B5A3}" type="slidenum">
              <a:rPr lang="en-GB" smtClean="0"/>
              <a:t>‹#›</a:t>
            </a:fld>
            <a:endParaRPr lang="en-GB"/>
          </a:p>
        </p:txBody>
      </p:sp>
    </p:spTree>
    <p:extLst>
      <p:ext uri="{BB962C8B-B14F-4D97-AF65-F5344CB8AC3E}">
        <p14:creationId xmlns:p14="http://schemas.microsoft.com/office/powerpoint/2010/main" val="26307025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45500AAE-089A-194D-97E5-569C13CD079F}" type="datetimeFigureOut">
              <a:rPr lang="en-US" smtClean="0"/>
              <a:t>16/10/18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D788F29-0536-5040-8090-5C9C6B10B5A3}" type="slidenum">
              <a:rPr lang="en-GB" smtClean="0"/>
              <a:t>‹#›</a:t>
            </a:fld>
            <a:endParaRPr lang="en-GB"/>
          </a:p>
        </p:txBody>
      </p:sp>
    </p:spTree>
    <p:extLst>
      <p:ext uri="{BB962C8B-B14F-4D97-AF65-F5344CB8AC3E}">
        <p14:creationId xmlns:p14="http://schemas.microsoft.com/office/powerpoint/2010/main" val="4481144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5500AAE-089A-194D-97E5-569C13CD079F}" type="datetimeFigureOut">
              <a:rPr lang="en-US" smtClean="0"/>
              <a:t>16/10/18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D788F29-0536-5040-8090-5C9C6B10B5A3}" type="slidenum">
              <a:rPr lang="en-GB" smtClean="0"/>
              <a:t>‹#›</a:t>
            </a:fld>
            <a:endParaRPr lang="en-GB"/>
          </a:p>
        </p:txBody>
      </p:sp>
    </p:spTree>
    <p:extLst>
      <p:ext uri="{BB962C8B-B14F-4D97-AF65-F5344CB8AC3E}">
        <p14:creationId xmlns:p14="http://schemas.microsoft.com/office/powerpoint/2010/main" val="26248764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p>
            <a:fld id="{45500AAE-089A-194D-97E5-569C13CD079F}" type="datetimeFigureOut">
              <a:rPr lang="en-US" smtClean="0"/>
              <a:t>16/10/18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DD788F29-0536-5040-8090-5C9C6B10B5A3}" type="slidenum">
              <a:rPr lang="en-GB" smtClean="0"/>
              <a:t>‹#›</a:t>
            </a:fld>
            <a:endParaRPr lang="en-GB"/>
          </a:p>
        </p:txBody>
      </p:sp>
    </p:spTree>
    <p:extLst>
      <p:ext uri="{BB962C8B-B14F-4D97-AF65-F5344CB8AC3E}">
        <p14:creationId xmlns:p14="http://schemas.microsoft.com/office/powerpoint/2010/main" val="45888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p>
            <a:fld id="{45500AAE-089A-194D-97E5-569C13CD079F}" type="datetimeFigureOut">
              <a:rPr lang="en-US" smtClean="0"/>
              <a:t>16/10/18</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DD788F29-0536-5040-8090-5C9C6B10B5A3}" type="slidenum">
              <a:rPr lang="en-GB" smtClean="0"/>
              <a:t>‹#›</a:t>
            </a:fld>
            <a:endParaRPr lang="en-GB"/>
          </a:p>
        </p:txBody>
      </p:sp>
    </p:spTree>
    <p:extLst>
      <p:ext uri="{BB962C8B-B14F-4D97-AF65-F5344CB8AC3E}">
        <p14:creationId xmlns:p14="http://schemas.microsoft.com/office/powerpoint/2010/main" val="4709807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p>
            <a:fld id="{45500AAE-089A-194D-97E5-569C13CD079F}" type="datetimeFigureOut">
              <a:rPr lang="en-US" smtClean="0"/>
              <a:t>16/10/18</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DD788F29-0536-5040-8090-5C9C6B10B5A3}" type="slidenum">
              <a:rPr lang="en-GB" smtClean="0"/>
              <a:t>‹#›</a:t>
            </a:fld>
            <a:endParaRPr lang="en-GB"/>
          </a:p>
        </p:txBody>
      </p:sp>
    </p:spTree>
    <p:extLst>
      <p:ext uri="{BB962C8B-B14F-4D97-AF65-F5344CB8AC3E}">
        <p14:creationId xmlns:p14="http://schemas.microsoft.com/office/powerpoint/2010/main" val="30033783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5500AAE-089A-194D-97E5-569C13CD079F}" type="datetimeFigureOut">
              <a:rPr lang="en-US" smtClean="0"/>
              <a:t>16/10/18</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DD788F29-0536-5040-8090-5C9C6B10B5A3}" type="slidenum">
              <a:rPr lang="en-GB" smtClean="0"/>
              <a:t>‹#›</a:t>
            </a:fld>
            <a:endParaRPr lang="en-GB"/>
          </a:p>
        </p:txBody>
      </p:sp>
    </p:spTree>
    <p:extLst>
      <p:ext uri="{BB962C8B-B14F-4D97-AF65-F5344CB8AC3E}">
        <p14:creationId xmlns:p14="http://schemas.microsoft.com/office/powerpoint/2010/main" val="41873656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5500AAE-089A-194D-97E5-569C13CD079F}" type="datetimeFigureOut">
              <a:rPr lang="en-US" smtClean="0"/>
              <a:t>16/10/18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DD788F29-0536-5040-8090-5C9C6B10B5A3}" type="slidenum">
              <a:rPr lang="en-GB" smtClean="0"/>
              <a:t>‹#›</a:t>
            </a:fld>
            <a:endParaRPr lang="en-GB"/>
          </a:p>
        </p:txBody>
      </p:sp>
    </p:spTree>
    <p:extLst>
      <p:ext uri="{BB962C8B-B14F-4D97-AF65-F5344CB8AC3E}">
        <p14:creationId xmlns:p14="http://schemas.microsoft.com/office/powerpoint/2010/main" val="32855369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5500AAE-089A-194D-97E5-569C13CD079F}" type="datetimeFigureOut">
              <a:rPr lang="en-US" smtClean="0"/>
              <a:t>16/10/18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DD788F29-0536-5040-8090-5C9C6B10B5A3}" type="slidenum">
              <a:rPr lang="en-GB" smtClean="0"/>
              <a:t>‹#›</a:t>
            </a:fld>
            <a:endParaRPr lang="en-GB"/>
          </a:p>
        </p:txBody>
      </p:sp>
    </p:spTree>
    <p:extLst>
      <p:ext uri="{BB962C8B-B14F-4D97-AF65-F5344CB8AC3E}">
        <p14:creationId xmlns:p14="http://schemas.microsoft.com/office/powerpoint/2010/main" val="1461985806"/>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GB"/>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5500AAE-089A-194D-97E5-569C13CD079F}" type="datetimeFigureOut">
              <a:rPr lang="en-US" smtClean="0"/>
              <a:t>16/10/18</a:t>
            </a:fld>
            <a:endParaRPr lang="en-GB"/>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D788F29-0536-5040-8090-5C9C6B10B5A3}" type="slidenum">
              <a:rPr lang="en-GB" smtClean="0"/>
              <a:t>‹#›</a:t>
            </a:fld>
            <a:endParaRPr lang="en-GB"/>
          </a:p>
        </p:txBody>
      </p:sp>
    </p:spTree>
    <p:extLst>
      <p:ext uri="{BB962C8B-B14F-4D97-AF65-F5344CB8AC3E}">
        <p14:creationId xmlns:p14="http://schemas.microsoft.com/office/powerpoint/2010/main" val="39463149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em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chart" Target="../charts/char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chart" Target="../charts/char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chart" Target="../charts/char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chart" Target="../charts/chart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chart" Target="../charts/chart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chart" Target="../charts/chart1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635082"/>
            <a:ext cx="9144000" cy="2965369"/>
          </a:xfrm>
        </p:spPr>
        <p:txBody>
          <a:bodyPr>
            <a:normAutofit/>
          </a:bodyPr>
          <a:lstStyle/>
          <a:p>
            <a:r>
              <a:rPr lang="en-GB" dirty="0" smtClean="0"/>
              <a:t>National Outcome Forecast Analysis</a:t>
            </a:r>
            <a:endParaRPr lang="en-GB" dirty="0"/>
          </a:p>
        </p:txBody>
      </p:sp>
      <p:sp>
        <p:nvSpPr>
          <p:cNvPr id="3" name="Subtitle 2"/>
          <p:cNvSpPr>
            <a:spLocks noGrp="1"/>
          </p:cNvSpPr>
          <p:nvPr>
            <p:ph type="subTitle" idx="1"/>
          </p:nvPr>
        </p:nvSpPr>
        <p:spPr/>
        <p:txBody>
          <a:bodyPr/>
          <a:lstStyle/>
          <a:p>
            <a:r>
              <a:rPr lang="en-GB" dirty="0" smtClean="0"/>
              <a:t>South Africa</a:t>
            </a:r>
            <a:endParaRPr lang="en-GB" dirty="0"/>
          </a:p>
        </p:txBody>
      </p:sp>
      <p:sp>
        <p:nvSpPr>
          <p:cNvPr id="4" name="TextBox 3"/>
          <p:cNvSpPr txBox="1"/>
          <p:nvPr/>
        </p:nvSpPr>
        <p:spPr>
          <a:xfrm>
            <a:off x="4551053" y="5961965"/>
            <a:ext cx="4295222" cy="369332"/>
          </a:xfrm>
          <a:prstGeom prst="rect">
            <a:avLst/>
          </a:prstGeom>
          <a:noFill/>
        </p:spPr>
        <p:txBody>
          <a:bodyPr wrap="square" rtlCol="0">
            <a:spAutoFit/>
          </a:bodyPr>
          <a:lstStyle/>
          <a:p>
            <a:pPr algn="r"/>
            <a:r>
              <a:rPr lang="en-GB" b="1" i="1" dirty="0" smtClean="0"/>
              <a:t>Analysis prepared by</a:t>
            </a:r>
            <a:r>
              <a:rPr lang="en-GB" dirty="0" smtClean="0"/>
              <a:t> Charles Rethman</a:t>
            </a:r>
            <a:endParaRPr lang="en-GB" dirty="0"/>
          </a:p>
        </p:txBody>
      </p:sp>
    </p:spTree>
    <p:extLst>
      <p:ext uri="{BB962C8B-B14F-4D97-AF65-F5344CB8AC3E}">
        <p14:creationId xmlns:p14="http://schemas.microsoft.com/office/powerpoint/2010/main" val="1252734418"/>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Farm workers and Urban Poor</a:t>
            </a:r>
            <a:endParaRPr lang="en-GB" dirty="0"/>
          </a:p>
        </p:txBody>
      </p:sp>
      <p:sp>
        <p:nvSpPr>
          <p:cNvPr id="3" name="Content Placeholder 2"/>
          <p:cNvSpPr>
            <a:spLocks noGrp="1"/>
          </p:cNvSpPr>
          <p:nvPr>
            <p:ph idx="1"/>
          </p:nvPr>
        </p:nvSpPr>
        <p:spPr>
          <a:xfrm>
            <a:off x="457200" y="1600200"/>
            <a:ext cx="8229600" cy="763715"/>
          </a:xfrm>
        </p:spPr>
        <p:txBody>
          <a:bodyPr/>
          <a:lstStyle/>
          <a:p>
            <a:r>
              <a:rPr lang="en-GB" dirty="0" smtClean="0"/>
              <a:t>Example of the Farm Workers</a:t>
            </a:r>
            <a:endParaRPr lang="en-GB" dirty="0"/>
          </a:p>
        </p:txBody>
      </p:sp>
      <p:graphicFrame>
        <p:nvGraphicFramePr>
          <p:cNvPr id="5" name="Chart 4"/>
          <p:cNvGraphicFramePr>
            <a:graphicFrameLocks/>
          </p:cNvGraphicFramePr>
          <p:nvPr>
            <p:extLst>
              <p:ext uri="{D42A27DB-BD31-4B8C-83A1-F6EECF244321}">
                <p14:modId xmlns:p14="http://schemas.microsoft.com/office/powerpoint/2010/main" val="3588570462"/>
              </p:ext>
            </p:extLst>
          </p:nvPr>
        </p:nvGraphicFramePr>
        <p:xfrm>
          <a:off x="1454150" y="2268000"/>
          <a:ext cx="6235700" cy="43815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304449059"/>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Farm workers and Urban Poor</a:t>
            </a:r>
            <a:endParaRPr lang="en-GB" dirty="0"/>
          </a:p>
        </p:txBody>
      </p:sp>
      <p:sp>
        <p:nvSpPr>
          <p:cNvPr id="3" name="Content Placeholder 2"/>
          <p:cNvSpPr>
            <a:spLocks noGrp="1"/>
          </p:cNvSpPr>
          <p:nvPr>
            <p:ph idx="1"/>
          </p:nvPr>
        </p:nvSpPr>
        <p:spPr>
          <a:xfrm>
            <a:off x="457200" y="1600200"/>
            <a:ext cx="8229600" cy="763715"/>
          </a:xfrm>
        </p:spPr>
        <p:txBody>
          <a:bodyPr/>
          <a:lstStyle/>
          <a:p>
            <a:r>
              <a:rPr lang="en-GB" dirty="0" smtClean="0"/>
              <a:t>Example of the Urban Poor</a:t>
            </a:r>
            <a:endParaRPr lang="en-GB" dirty="0"/>
          </a:p>
        </p:txBody>
      </p:sp>
      <p:graphicFrame>
        <p:nvGraphicFramePr>
          <p:cNvPr id="6" name="Chart 5"/>
          <p:cNvGraphicFramePr>
            <a:graphicFrameLocks/>
          </p:cNvGraphicFramePr>
          <p:nvPr>
            <p:extLst>
              <p:ext uri="{D42A27DB-BD31-4B8C-83A1-F6EECF244321}">
                <p14:modId xmlns:p14="http://schemas.microsoft.com/office/powerpoint/2010/main" val="3932416101"/>
              </p:ext>
            </p:extLst>
          </p:nvPr>
        </p:nvGraphicFramePr>
        <p:xfrm>
          <a:off x="1454150" y="2268000"/>
          <a:ext cx="6235700" cy="43815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053966567"/>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The Drought</a:t>
            </a:r>
            <a:endParaRPr lang="en-GB" dirty="0"/>
          </a:p>
        </p:txBody>
      </p:sp>
      <p:sp>
        <p:nvSpPr>
          <p:cNvPr id="3" name="Content Placeholder 2"/>
          <p:cNvSpPr>
            <a:spLocks noGrp="1"/>
          </p:cNvSpPr>
          <p:nvPr>
            <p:ph idx="1"/>
          </p:nvPr>
        </p:nvSpPr>
        <p:spPr/>
        <p:txBody>
          <a:bodyPr/>
          <a:lstStyle/>
          <a:p>
            <a:pPr marL="0" indent="0">
              <a:buNone/>
            </a:pPr>
            <a:r>
              <a:rPr lang="en-GB" dirty="0" smtClean="0"/>
              <a:t>To determine the extent of the impact of the drought, we looked at many sources:</a:t>
            </a:r>
          </a:p>
          <a:p>
            <a:r>
              <a:rPr lang="en-GB" dirty="0" smtClean="0"/>
              <a:t>Standard Precipitation Indices (SPI) from ARC ;</a:t>
            </a:r>
          </a:p>
          <a:p>
            <a:r>
              <a:rPr lang="en-GB" dirty="0" smtClean="0"/>
              <a:t>Normalised Differential Vegetation Indices;</a:t>
            </a:r>
          </a:p>
          <a:p>
            <a:r>
              <a:rPr lang="en-GB" dirty="0" smtClean="0"/>
              <a:t>Vegetation Condition Index (VCI)</a:t>
            </a:r>
          </a:p>
          <a:p>
            <a:endParaRPr lang="en-GB" dirty="0"/>
          </a:p>
        </p:txBody>
      </p:sp>
    </p:spTree>
    <p:extLst>
      <p:ext uri="{BB962C8B-B14F-4D97-AF65-F5344CB8AC3E}">
        <p14:creationId xmlns:p14="http://schemas.microsoft.com/office/powerpoint/2010/main" val="4153242987"/>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SPI</a:t>
            </a:r>
            <a:endParaRPr lang="en-GB" dirty="0"/>
          </a:p>
        </p:txBody>
      </p:sp>
      <p:pic>
        <p:nvPicPr>
          <p:cNvPr id="4" name="Picture 3"/>
          <p:cNvPicPr>
            <a:picLocks noChangeAspect="1"/>
          </p:cNvPicPr>
          <p:nvPr/>
        </p:nvPicPr>
        <p:blipFill rotWithShape="1">
          <a:blip r:embed="rId3"/>
          <a:srcRect t="723"/>
          <a:stretch/>
        </p:blipFill>
        <p:spPr>
          <a:xfrm>
            <a:off x="969376" y="1663700"/>
            <a:ext cx="7196747" cy="5037528"/>
          </a:xfrm>
          <a:prstGeom prst="rect">
            <a:avLst/>
          </a:prstGeom>
        </p:spPr>
      </p:pic>
    </p:spTree>
    <p:extLst>
      <p:ext uri="{BB962C8B-B14F-4D97-AF65-F5344CB8AC3E}">
        <p14:creationId xmlns:p14="http://schemas.microsoft.com/office/powerpoint/2010/main" val="1250640218"/>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Agricultural Stress Index</a:t>
            </a:r>
            <a:endParaRPr lang="en-GB" dirty="0"/>
          </a:p>
        </p:txBody>
      </p:sp>
      <p:pic>
        <p:nvPicPr>
          <p:cNvPr id="4" name="Content Placeholder 3" descr="hazard_asi_lo-res.png"/>
          <p:cNvPicPr>
            <a:picLocks noGrp="1" noChangeAspect="1"/>
          </p:cNvPicPr>
          <p:nvPr>
            <p:ph idx="1"/>
          </p:nvPr>
        </p:nvPicPr>
        <p:blipFill>
          <a:blip r:embed="rId3">
            <a:extLst>
              <a:ext uri="{28A0092B-C50C-407E-A947-70E740481C1C}">
                <a14:useLocalDpi xmlns:a14="http://schemas.microsoft.com/office/drawing/2010/main" val="0"/>
              </a:ext>
            </a:extLst>
          </a:blip>
          <a:srcRect l="-5624" r="-5624"/>
          <a:stretch>
            <a:fillRect/>
          </a:stretch>
        </p:blipFill>
        <p:spPr>
          <a:xfrm>
            <a:off x="457200" y="1600200"/>
            <a:ext cx="8229600" cy="5114257"/>
          </a:xfrm>
        </p:spPr>
      </p:pic>
    </p:spTree>
    <p:extLst>
      <p:ext uri="{BB962C8B-B14F-4D97-AF65-F5344CB8AC3E}">
        <p14:creationId xmlns:p14="http://schemas.microsoft.com/office/powerpoint/2010/main" val="1879065268"/>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Vegetation Condition Index</a:t>
            </a:r>
            <a:endParaRPr lang="en-GB"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73233" y="1600200"/>
            <a:ext cx="7397534" cy="5114257"/>
          </a:xfrm>
        </p:spPr>
      </p:pic>
    </p:spTree>
    <p:extLst>
      <p:ext uri="{BB962C8B-B14F-4D97-AF65-F5344CB8AC3E}">
        <p14:creationId xmlns:p14="http://schemas.microsoft.com/office/powerpoint/2010/main" val="2420336420"/>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Vegetation Condition Index &amp; Drought Hazard Area</a:t>
            </a:r>
            <a:endParaRPr lang="en-GB"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73233" y="1600200"/>
            <a:ext cx="7397534" cy="5114256"/>
          </a:xfrm>
        </p:spPr>
      </p:pic>
    </p:spTree>
    <p:extLst>
      <p:ext uri="{BB962C8B-B14F-4D97-AF65-F5344CB8AC3E}">
        <p14:creationId xmlns:p14="http://schemas.microsoft.com/office/powerpoint/2010/main" val="290885729"/>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Problem Specifications</a:t>
            </a:r>
            <a:endParaRPr lang="en-GB" dirty="0"/>
          </a:p>
        </p:txBody>
      </p:sp>
      <p:sp>
        <p:nvSpPr>
          <p:cNvPr id="3" name="Content Placeholder 2"/>
          <p:cNvSpPr>
            <a:spLocks noGrp="1"/>
          </p:cNvSpPr>
          <p:nvPr>
            <p:ph idx="1"/>
          </p:nvPr>
        </p:nvSpPr>
        <p:spPr/>
        <p:txBody>
          <a:bodyPr>
            <a:normAutofit fontScale="92500" lnSpcReduction="10000"/>
          </a:bodyPr>
          <a:lstStyle/>
          <a:p>
            <a:r>
              <a:rPr lang="en-GB" dirty="0" smtClean="0"/>
              <a:t>Crop estimates are provided by the CEC and they available data are detailed for </a:t>
            </a:r>
            <a:r>
              <a:rPr lang="en-GB" dirty="0"/>
              <a:t>c</a:t>
            </a:r>
            <a:r>
              <a:rPr lang="en-GB" dirty="0" smtClean="0"/>
              <a:t>ommercial farming (exclusive access tenure).</a:t>
            </a:r>
          </a:p>
          <a:p>
            <a:r>
              <a:rPr lang="en-GB" dirty="0" smtClean="0"/>
              <a:t>However, detail in non-commercial crop farming areas is lacking.</a:t>
            </a:r>
          </a:p>
          <a:p>
            <a:r>
              <a:rPr lang="en-GB" dirty="0" smtClean="0"/>
              <a:t>To geographically disaggregate of crop data and obtain a problem spec the analyst overlaid the hazard are onto the agricultural regions.</a:t>
            </a:r>
          </a:p>
          <a:p>
            <a:r>
              <a:rPr lang="en-GB" dirty="0" smtClean="0"/>
              <a:t>This help quantify </a:t>
            </a:r>
            <a:r>
              <a:rPr lang="en-GB" dirty="0" err="1" smtClean="0"/>
              <a:t>Prob</a:t>
            </a:r>
            <a:r>
              <a:rPr lang="en-GB" dirty="0" smtClean="0"/>
              <a:t> Specs for basic crop groups, e.g. cereals, legumes, etc.</a:t>
            </a:r>
            <a:endParaRPr lang="en-GB" dirty="0"/>
          </a:p>
        </p:txBody>
      </p:sp>
    </p:spTree>
    <p:extLst>
      <p:ext uri="{BB962C8B-B14F-4D97-AF65-F5344CB8AC3E}">
        <p14:creationId xmlns:p14="http://schemas.microsoft.com/office/powerpoint/2010/main" val="3941165115"/>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Hazard Area &amp; Farming Regions</a:t>
            </a:r>
            <a:endParaRPr lang="en-GB"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73233" y="1600200"/>
            <a:ext cx="7397533" cy="5114256"/>
          </a:xfrm>
        </p:spPr>
      </p:pic>
    </p:spTree>
    <p:extLst>
      <p:ext uri="{BB962C8B-B14F-4D97-AF65-F5344CB8AC3E}">
        <p14:creationId xmlns:p14="http://schemas.microsoft.com/office/powerpoint/2010/main" val="174465293"/>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Example Problem Specs for Grains</a:t>
            </a:r>
            <a:endParaRPr lang="en-GB" dirty="0"/>
          </a:p>
        </p:txBody>
      </p:sp>
      <p:sp>
        <p:nvSpPr>
          <p:cNvPr id="3" name="Rectangle 2"/>
          <p:cNvSpPr/>
          <p:nvPr/>
        </p:nvSpPr>
        <p:spPr>
          <a:xfrm>
            <a:off x="-1" y="1635254"/>
            <a:ext cx="9234931" cy="3985706"/>
          </a:xfrm>
          <a:prstGeom prst="rect">
            <a:avLst/>
          </a:prstGeom>
        </p:spPr>
        <p:txBody>
          <a:bodyPr wrap="square">
            <a:spAutoFit/>
          </a:bodyPr>
          <a:lstStyle/>
          <a:p>
            <a:r>
              <a:rPr lang="en-US" sz="1150" dirty="0" smtClean="0">
                <a:latin typeface="Source Code Pro"/>
                <a:cs typeface="Source Code Pro"/>
              </a:rPr>
              <a:t>   province   </a:t>
            </a:r>
            <a:r>
              <a:rPr lang="en-US" sz="1150" dirty="0">
                <a:latin typeface="Source Code Pro"/>
                <a:cs typeface="Source Code Pro"/>
              </a:rPr>
              <a:t>|   </a:t>
            </a:r>
            <a:r>
              <a:rPr lang="en-US" sz="1150" dirty="0" err="1">
                <a:latin typeface="Source Code Pro"/>
                <a:cs typeface="Source Code Pro"/>
              </a:rPr>
              <a:t>ag_type</a:t>
            </a:r>
            <a:r>
              <a:rPr lang="en-US" sz="1150" dirty="0">
                <a:latin typeface="Source Code Pro"/>
                <a:cs typeface="Source Code Pro"/>
              </a:rPr>
              <a:t>   | </a:t>
            </a:r>
            <a:r>
              <a:rPr lang="en-US" sz="1150" dirty="0" err="1">
                <a:latin typeface="Source Code Pro"/>
                <a:cs typeface="Source Code Pro"/>
              </a:rPr>
              <a:t>ha_total</a:t>
            </a:r>
            <a:r>
              <a:rPr lang="en-US" sz="1150" dirty="0">
                <a:latin typeface="Source Code Pro"/>
                <a:cs typeface="Source Code Pro"/>
              </a:rPr>
              <a:t> | </a:t>
            </a:r>
            <a:r>
              <a:rPr lang="en-US" sz="1150" dirty="0" err="1">
                <a:latin typeface="Source Code Pro"/>
                <a:cs typeface="Source Code Pro"/>
              </a:rPr>
              <a:t>pspec_cec</a:t>
            </a:r>
            <a:r>
              <a:rPr lang="en-US" sz="1150" dirty="0">
                <a:latin typeface="Source Code Pro"/>
                <a:cs typeface="Source Code Pro"/>
              </a:rPr>
              <a:t> | hazard  | </a:t>
            </a:r>
            <a:r>
              <a:rPr lang="en-US" sz="1150" dirty="0" err="1">
                <a:latin typeface="Source Code Pro"/>
                <a:cs typeface="Source Code Pro"/>
              </a:rPr>
              <a:t>ha_local</a:t>
            </a:r>
            <a:r>
              <a:rPr lang="en-US" sz="1150" dirty="0">
                <a:latin typeface="Source Code Pro"/>
                <a:cs typeface="Source Code Pro"/>
              </a:rPr>
              <a:t> | </a:t>
            </a:r>
            <a:r>
              <a:rPr lang="en-US" sz="1150" dirty="0" err="1">
                <a:latin typeface="Source Code Pro"/>
                <a:cs typeface="Source Code Pro"/>
              </a:rPr>
              <a:t>pc_ha_affected</a:t>
            </a:r>
            <a:r>
              <a:rPr lang="en-US" sz="1150" dirty="0">
                <a:latin typeface="Source Code Pro"/>
                <a:cs typeface="Source Code Pro"/>
              </a:rPr>
              <a:t> | </a:t>
            </a:r>
            <a:r>
              <a:rPr lang="en-US" sz="1150" dirty="0" err="1">
                <a:latin typeface="Source Code Pro"/>
                <a:cs typeface="Source Code Pro"/>
              </a:rPr>
              <a:t>pspec_local</a:t>
            </a:r>
            <a:endParaRPr lang="en-US" sz="1150" dirty="0">
              <a:latin typeface="Source Code Pro"/>
              <a:cs typeface="Source Code Pro"/>
            </a:endParaRPr>
          </a:p>
          <a:p>
            <a:r>
              <a:rPr lang="en-US" sz="1150" dirty="0" smtClean="0">
                <a:latin typeface="Source Code Pro"/>
                <a:cs typeface="Source Code Pro"/>
              </a:rPr>
              <a:t>-</a:t>
            </a:r>
            <a:r>
              <a:rPr lang="en-US" sz="1150" dirty="0">
                <a:latin typeface="Source Code Pro"/>
                <a:cs typeface="Source Code Pro"/>
              </a:rPr>
              <a:t>----------</a:t>
            </a:r>
            <a:r>
              <a:rPr lang="en-US" sz="1150" dirty="0" smtClean="0">
                <a:latin typeface="Source Code Pro"/>
                <a:cs typeface="Source Code Pro"/>
              </a:rPr>
              <a:t>--</a:t>
            </a:r>
            <a:r>
              <a:rPr lang="en-US" sz="1150" dirty="0">
                <a:latin typeface="Source Code Pro"/>
                <a:cs typeface="Source Code Pro"/>
              </a:rPr>
              <a:t>-+-------------+----------+-----------+---------+----------+----------------+-------------</a:t>
            </a:r>
          </a:p>
          <a:p>
            <a:r>
              <a:rPr lang="en-US" sz="1150" dirty="0" smtClean="0">
                <a:latin typeface="Source Code Pro"/>
                <a:cs typeface="Source Code Pro"/>
              </a:rPr>
              <a:t>All </a:t>
            </a:r>
            <a:r>
              <a:rPr lang="en-US" sz="1150" dirty="0">
                <a:latin typeface="Source Code Pro"/>
                <a:cs typeface="Source Code Pro"/>
              </a:rPr>
              <a:t>provinces | Subsistence | 13198889 | 62%       | drought |  7884053 | 60%            | 30%</a:t>
            </a:r>
          </a:p>
          <a:p>
            <a:r>
              <a:rPr lang="en-US" sz="1150" dirty="0" smtClean="0">
                <a:latin typeface="Source Code Pro"/>
                <a:cs typeface="Source Code Pro"/>
              </a:rPr>
              <a:t>All </a:t>
            </a:r>
            <a:r>
              <a:rPr lang="en-US" sz="1150" dirty="0">
                <a:latin typeface="Source Code Pro"/>
                <a:cs typeface="Source Code Pro"/>
              </a:rPr>
              <a:t>provinces | Subsistence | 13198889 | 62%       | normal  |  5314836 | 40%            | 110%</a:t>
            </a:r>
          </a:p>
          <a:p>
            <a:r>
              <a:rPr lang="en-US" sz="1150" dirty="0" smtClean="0">
                <a:latin typeface="Source Code Pro"/>
                <a:cs typeface="Source Code Pro"/>
              </a:rPr>
              <a:t>Eastern </a:t>
            </a:r>
            <a:r>
              <a:rPr lang="en-US" sz="1150" dirty="0">
                <a:latin typeface="Source Code Pro"/>
                <a:cs typeface="Source Code Pro"/>
              </a:rPr>
              <a:t>Cape  | Grains      |   288584 | 54%       | drought |   139844 | 48%            | 30%</a:t>
            </a:r>
          </a:p>
          <a:p>
            <a:r>
              <a:rPr lang="en-US" sz="1150" dirty="0" smtClean="0">
                <a:latin typeface="Source Code Pro"/>
                <a:cs typeface="Source Code Pro"/>
              </a:rPr>
              <a:t>Eastern </a:t>
            </a:r>
            <a:r>
              <a:rPr lang="en-US" sz="1150" dirty="0">
                <a:latin typeface="Source Code Pro"/>
                <a:cs typeface="Source Code Pro"/>
              </a:rPr>
              <a:t>Cape  | Grains      |   288584 | 54%       | normal  |   148740 | 52%            | 77%</a:t>
            </a:r>
          </a:p>
          <a:p>
            <a:r>
              <a:rPr lang="en-US" sz="1150" dirty="0" smtClean="0">
                <a:latin typeface="Source Code Pro"/>
                <a:cs typeface="Source Code Pro"/>
              </a:rPr>
              <a:t>Free </a:t>
            </a:r>
            <a:r>
              <a:rPr lang="en-US" sz="1150" dirty="0">
                <a:latin typeface="Source Code Pro"/>
                <a:cs typeface="Source Code Pro"/>
              </a:rPr>
              <a:t>State    | Grains      |  7987746 | 42%       | drought |  6804745 | 85%            | 36%</a:t>
            </a:r>
          </a:p>
          <a:p>
            <a:r>
              <a:rPr lang="en-US" sz="1150" dirty="0" smtClean="0">
                <a:latin typeface="Source Code Pro"/>
                <a:cs typeface="Source Code Pro"/>
              </a:rPr>
              <a:t>Free </a:t>
            </a:r>
            <a:r>
              <a:rPr lang="en-US" sz="1150" dirty="0">
                <a:latin typeface="Source Code Pro"/>
                <a:cs typeface="Source Code Pro"/>
              </a:rPr>
              <a:t>State    | Grains      |  7987746 | 42%       | normal  |  1183001 | 15%            | 77%</a:t>
            </a:r>
          </a:p>
          <a:p>
            <a:r>
              <a:rPr lang="en-US" sz="1150" dirty="0" smtClean="0">
                <a:latin typeface="Source Code Pro"/>
                <a:cs typeface="Source Code Pro"/>
              </a:rPr>
              <a:t>Gauteng       </a:t>
            </a:r>
            <a:r>
              <a:rPr lang="en-US" sz="1150" dirty="0">
                <a:latin typeface="Source Code Pro"/>
                <a:cs typeface="Source Code Pro"/>
              </a:rPr>
              <a:t>| Grains      |   271004 | 56%       | drought |   137155 | 51%            | 36%</a:t>
            </a:r>
          </a:p>
          <a:p>
            <a:r>
              <a:rPr lang="en-US" sz="1150" dirty="0" smtClean="0">
                <a:latin typeface="Source Code Pro"/>
                <a:cs typeface="Source Code Pro"/>
              </a:rPr>
              <a:t>Gauteng       </a:t>
            </a:r>
            <a:r>
              <a:rPr lang="en-US" sz="1150" dirty="0">
                <a:latin typeface="Source Code Pro"/>
                <a:cs typeface="Source Code Pro"/>
              </a:rPr>
              <a:t>| Grains      |   271004 | 56%       | normal  |   133849 | 49%            | 77%</a:t>
            </a:r>
          </a:p>
          <a:p>
            <a:r>
              <a:rPr lang="en-US" sz="1150" dirty="0" smtClean="0">
                <a:latin typeface="Source Code Pro"/>
                <a:cs typeface="Source Code Pro"/>
              </a:rPr>
              <a:t>KwaZulu</a:t>
            </a:r>
            <a:r>
              <a:rPr lang="en-US" sz="1150" dirty="0">
                <a:latin typeface="Source Code Pro"/>
                <a:cs typeface="Source Code Pro"/>
              </a:rPr>
              <a:t>-Natal | Grains      |      492 | 75%       | drought |       20 | 4%             | 27%</a:t>
            </a:r>
          </a:p>
          <a:p>
            <a:r>
              <a:rPr lang="en-US" sz="1150" dirty="0" smtClean="0">
                <a:latin typeface="Source Code Pro"/>
                <a:cs typeface="Source Code Pro"/>
              </a:rPr>
              <a:t>KwaZulu</a:t>
            </a:r>
            <a:r>
              <a:rPr lang="en-US" sz="1150" dirty="0">
                <a:latin typeface="Source Code Pro"/>
                <a:cs typeface="Source Code Pro"/>
              </a:rPr>
              <a:t>-Natal | Grains      |      492 | 75%       | normal  |      472 | 96%            | 77%</a:t>
            </a:r>
          </a:p>
          <a:p>
            <a:r>
              <a:rPr lang="en-US" sz="1150" dirty="0" smtClean="0">
                <a:latin typeface="Source Code Pro"/>
                <a:cs typeface="Source Code Pro"/>
              </a:rPr>
              <a:t>Limpopo       </a:t>
            </a:r>
            <a:r>
              <a:rPr lang="en-US" sz="1150" dirty="0">
                <a:latin typeface="Source Code Pro"/>
                <a:cs typeface="Source Code Pro"/>
              </a:rPr>
              <a:t>| Grains      |  1023062 | 113%      | drought |   285091 | 28%            | 43%</a:t>
            </a:r>
          </a:p>
          <a:p>
            <a:r>
              <a:rPr lang="en-US" sz="1150" dirty="0" smtClean="0">
                <a:latin typeface="Source Code Pro"/>
                <a:cs typeface="Source Code Pro"/>
              </a:rPr>
              <a:t>Limpopo       </a:t>
            </a:r>
            <a:r>
              <a:rPr lang="en-US" sz="1150" dirty="0">
                <a:latin typeface="Source Code Pro"/>
                <a:cs typeface="Source Code Pro"/>
              </a:rPr>
              <a:t>| Grains      |  1023062 | 113%      | normal  |   737971 | 72%            | 140%</a:t>
            </a:r>
          </a:p>
          <a:p>
            <a:r>
              <a:rPr lang="en-US" sz="1150" dirty="0" smtClean="0">
                <a:latin typeface="Source Code Pro"/>
                <a:cs typeface="Source Code Pro"/>
              </a:rPr>
              <a:t>Mpumalanga    </a:t>
            </a:r>
            <a:r>
              <a:rPr lang="en-US" sz="1150" dirty="0">
                <a:latin typeface="Source Code Pro"/>
                <a:cs typeface="Source Code Pro"/>
              </a:rPr>
              <a:t>| Grains      |  2974656 | 66%       | drought |   287721 | 10%            | 29%</a:t>
            </a:r>
          </a:p>
          <a:p>
            <a:r>
              <a:rPr lang="en-US" sz="1150" dirty="0" smtClean="0">
                <a:latin typeface="Source Code Pro"/>
                <a:cs typeface="Source Code Pro"/>
              </a:rPr>
              <a:t>Mpumalanga    </a:t>
            </a:r>
            <a:r>
              <a:rPr lang="en-US" sz="1150" dirty="0">
                <a:latin typeface="Source Code Pro"/>
                <a:cs typeface="Source Code Pro"/>
              </a:rPr>
              <a:t>| Grains      |  2974656 | 66%       | normal  |  2686935 | 90%            | 70%</a:t>
            </a:r>
          </a:p>
          <a:p>
            <a:r>
              <a:rPr lang="en-US" sz="1150" dirty="0" smtClean="0">
                <a:latin typeface="Source Code Pro"/>
                <a:cs typeface="Source Code Pro"/>
              </a:rPr>
              <a:t>North </a:t>
            </a:r>
            <a:r>
              <a:rPr lang="en-US" sz="1150" dirty="0">
                <a:latin typeface="Source Code Pro"/>
                <a:cs typeface="Source Code Pro"/>
              </a:rPr>
              <a:t>West    | Grains      |  4640096 | 59%       | drought |  3004416 | 65%            | 49%</a:t>
            </a:r>
          </a:p>
          <a:p>
            <a:r>
              <a:rPr lang="en-US" sz="1150" dirty="0" smtClean="0">
                <a:latin typeface="Source Code Pro"/>
                <a:cs typeface="Source Code Pro"/>
              </a:rPr>
              <a:t>North </a:t>
            </a:r>
            <a:r>
              <a:rPr lang="en-US" sz="1150" dirty="0">
                <a:latin typeface="Source Code Pro"/>
                <a:cs typeface="Source Code Pro"/>
              </a:rPr>
              <a:t>West    | Grains      |  4640096 | 59%       | normal  |  1635680 | 35%            | 77%</a:t>
            </a:r>
          </a:p>
          <a:p>
            <a:r>
              <a:rPr lang="en-US" sz="1150" dirty="0" smtClean="0">
                <a:latin typeface="Source Code Pro"/>
                <a:cs typeface="Source Code Pro"/>
              </a:rPr>
              <a:t>Northern </a:t>
            </a:r>
            <a:r>
              <a:rPr lang="en-US" sz="1150" dirty="0">
                <a:latin typeface="Source Code Pro"/>
                <a:cs typeface="Source Code Pro"/>
              </a:rPr>
              <a:t>Cape | Grains      |       97 | 141%      | drought |       88 | 91%            | 135%</a:t>
            </a:r>
          </a:p>
          <a:p>
            <a:r>
              <a:rPr lang="en-US" sz="1150" dirty="0" smtClean="0">
                <a:latin typeface="Source Code Pro"/>
                <a:cs typeface="Source Code Pro"/>
              </a:rPr>
              <a:t>Northern </a:t>
            </a:r>
            <a:r>
              <a:rPr lang="en-US" sz="1150" dirty="0">
                <a:latin typeface="Source Code Pro"/>
                <a:cs typeface="Source Code Pro"/>
              </a:rPr>
              <a:t>Cape | Grains      |       97 | 141%      | normal  |        9 | 9%             | 200%</a:t>
            </a:r>
          </a:p>
          <a:p>
            <a:r>
              <a:rPr lang="en-US" sz="1150" dirty="0" smtClean="0">
                <a:latin typeface="Source Code Pro"/>
                <a:cs typeface="Source Code Pro"/>
              </a:rPr>
              <a:t>Western </a:t>
            </a:r>
            <a:r>
              <a:rPr lang="en-US" sz="1150" dirty="0">
                <a:latin typeface="Source Code Pro"/>
                <a:cs typeface="Source Code Pro"/>
              </a:rPr>
              <a:t>Cape  | Grains      |  2097713 | 167%      | drought |   508228 | 24%            | 64%</a:t>
            </a:r>
          </a:p>
          <a:p>
            <a:r>
              <a:rPr lang="en-US" sz="1150" dirty="0" smtClean="0">
                <a:latin typeface="Source Code Pro"/>
                <a:cs typeface="Source Code Pro"/>
              </a:rPr>
              <a:t>Western </a:t>
            </a:r>
            <a:r>
              <a:rPr lang="en-US" sz="1150" dirty="0">
                <a:latin typeface="Source Code Pro"/>
                <a:cs typeface="Source Code Pro"/>
              </a:rPr>
              <a:t>Cape  | Grains      |  2097713 | 167%      | normal  |  1589485 | 76%            | 200%</a:t>
            </a:r>
            <a:endParaRPr lang="en-GB" sz="1150" dirty="0">
              <a:latin typeface="Source Code Pro"/>
              <a:cs typeface="Source Code Pro"/>
            </a:endParaRPr>
          </a:p>
        </p:txBody>
      </p:sp>
    </p:spTree>
    <p:extLst>
      <p:ext uri="{BB962C8B-B14F-4D97-AF65-F5344CB8AC3E}">
        <p14:creationId xmlns:p14="http://schemas.microsoft.com/office/powerpoint/2010/main" val="1886135667"/>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Reasons for the NOFA</a:t>
            </a:r>
            <a:endParaRPr lang="en-GB" dirty="0"/>
          </a:p>
        </p:txBody>
      </p:sp>
      <p:sp>
        <p:nvSpPr>
          <p:cNvPr id="3" name="Content Placeholder 2"/>
          <p:cNvSpPr>
            <a:spLocks noGrp="1"/>
          </p:cNvSpPr>
          <p:nvPr>
            <p:ph idx="1"/>
          </p:nvPr>
        </p:nvSpPr>
        <p:spPr/>
        <p:txBody>
          <a:bodyPr>
            <a:normAutofit/>
          </a:bodyPr>
          <a:lstStyle/>
          <a:p>
            <a:r>
              <a:rPr lang="en-GB" dirty="0" smtClean="0"/>
              <a:t>South Africa experienced its worst drought in 23 years;</a:t>
            </a:r>
          </a:p>
          <a:p>
            <a:r>
              <a:rPr lang="en-GB" dirty="0" smtClean="0"/>
              <a:t>Poor crop performance due to the drought forced massively increased imports;</a:t>
            </a:r>
          </a:p>
          <a:p>
            <a:r>
              <a:rPr lang="en-GB" dirty="0" smtClean="0"/>
              <a:t>Concurrently, commodity markets have slowed and the currency (Rand; ZAR) is weak;</a:t>
            </a:r>
          </a:p>
          <a:p>
            <a:r>
              <a:rPr lang="en-GB" dirty="0" smtClean="0"/>
              <a:t>Consequently, food prices have soared in local terms</a:t>
            </a:r>
          </a:p>
        </p:txBody>
      </p:sp>
    </p:spTree>
    <p:extLst>
      <p:ext uri="{BB962C8B-B14F-4D97-AF65-F5344CB8AC3E}">
        <p14:creationId xmlns:p14="http://schemas.microsoft.com/office/powerpoint/2010/main" val="3876172938"/>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Prices</a:t>
            </a:r>
            <a:endParaRPr lang="en-GB" dirty="0"/>
          </a:p>
        </p:txBody>
      </p:sp>
      <p:sp>
        <p:nvSpPr>
          <p:cNvPr id="3" name="Content Placeholder 2"/>
          <p:cNvSpPr>
            <a:spLocks noGrp="1"/>
          </p:cNvSpPr>
          <p:nvPr>
            <p:ph idx="1"/>
          </p:nvPr>
        </p:nvSpPr>
        <p:spPr>
          <a:xfrm>
            <a:off x="457200" y="1600201"/>
            <a:ext cx="8229600" cy="1231900"/>
          </a:xfrm>
        </p:spPr>
        <p:txBody>
          <a:bodyPr>
            <a:normAutofit fontScale="92500"/>
          </a:bodyPr>
          <a:lstStyle/>
          <a:p>
            <a:r>
              <a:rPr lang="en-GB" dirty="0" smtClean="0"/>
              <a:t>Price trends for main household commodities were considered, example here is for maize meal</a:t>
            </a:r>
            <a:endParaRPr lang="en-GB" dirty="0"/>
          </a:p>
        </p:txBody>
      </p:sp>
      <p:graphicFrame>
        <p:nvGraphicFramePr>
          <p:cNvPr id="4" name="Chart 3"/>
          <p:cNvGraphicFramePr>
            <a:graphicFrameLocks/>
          </p:cNvGraphicFramePr>
          <p:nvPr>
            <p:extLst>
              <p:ext uri="{D42A27DB-BD31-4B8C-83A1-F6EECF244321}">
                <p14:modId xmlns:p14="http://schemas.microsoft.com/office/powerpoint/2010/main" val="1503036011"/>
              </p:ext>
            </p:extLst>
          </p:nvPr>
        </p:nvGraphicFramePr>
        <p:xfrm>
          <a:off x="774700" y="2603502"/>
          <a:ext cx="7632700" cy="3835398"/>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698602704"/>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Social Grants</a:t>
            </a:r>
            <a:endParaRPr lang="en-GB" dirty="0"/>
          </a:p>
        </p:txBody>
      </p:sp>
      <p:sp>
        <p:nvSpPr>
          <p:cNvPr id="3" name="Content Placeholder 2"/>
          <p:cNvSpPr>
            <a:spLocks noGrp="1"/>
          </p:cNvSpPr>
          <p:nvPr>
            <p:ph idx="1"/>
          </p:nvPr>
        </p:nvSpPr>
        <p:spPr>
          <a:xfrm>
            <a:off x="457200" y="1600200"/>
            <a:ext cx="8229600" cy="5168900"/>
          </a:xfrm>
        </p:spPr>
        <p:txBody>
          <a:bodyPr>
            <a:normAutofit fontScale="92500" lnSpcReduction="20000"/>
          </a:bodyPr>
          <a:lstStyle/>
          <a:p>
            <a:r>
              <a:rPr lang="en-GB" dirty="0" smtClean="0"/>
              <a:t>Two social grants in South Africa make a substantive difference for households’ consumption: the Child Grant and the Old Age Grant</a:t>
            </a:r>
          </a:p>
          <a:p>
            <a:r>
              <a:rPr lang="en-GB" dirty="0" smtClean="0"/>
              <a:t>The majority of poor rural households have access to these grants; it is reflected in the baselines</a:t>
            </a:r>
          </a:p>
          <a:p>
            <a:r>
              <a:rPr lang="en-GB" dirty="0" smtClean="0"/>
              <a:t>However, there is still a minority of households that do not receive these grants (do not qualify or exclusion error) </a:t>
            </a:r>
          </a:p>
          <a:p>
            <a:r>
              <a:rPr lang="en-GB" dirty="0" smtClean="0"/>
              <a:t>To manage this situation in the analysis, two ‘scenarios’ for social grants were used: </a:t>
            </a:r>
            <a:r>
              <a:rPr lang="en-GB" dirty="0" smtClean="0">
                <a:solidFill>
                  <a:srgbClr val="FF0000"/>
                </a:solidFill>
              </a:rPr>
              <a:t>receive</a:t>
            </a:r>
            <a:r>
              <a:rPr lang="en-GB" dirty="0" smtClean="0"/>
              <a:t> and </a:t>
            </a:r>
            <a:r>
              <a:rPr lang="en-GB" dirty="0" smtClean="0">
                <a:solidFill>
                  <a:srgbClr val="FF0000"/>
                </a:solidFill>
              </a:rPr>
              <a:t>do not receive</a:t>
            </a:r>
            <a:r>
              <a:rPr lang="en-GB" dirty="0" smtClean="0"/>
              <a:t>.</a:t>
            </a:r>
            <a:endParaRPr lang="en-GB" dirty="0"/>
          </a:p>
        </p:txBody>
      </p:sp>
    </p:spTree>
    <p:extLst>
      <p:ext uri="{BB962C8B-B14F-4D97-AF65-F5344CB8AC3E}">
        <p14:creationId xmlns:p14="http://schemas.microsoft.com/office/powerpoint/2010/main" val="4269853012"/>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Thresholds in South Africa</a:t>
            </a:r>
            <a:endParaRPr lang="en-GB" dirty="0"/>
          </a:p>
        </p:txBody>
      </p:sp>
      <p:sp>
        <p:nvSpPr>
          <p:cNvPr id="3" name="Content Placeholder 2"/>
          <p:cNvSpPr>
            <a:spLocks noGrp="1"/>
          </p:cNvSpPr>
          <p:nvPr>
            <p:ph idx="1"/>
          </p:nvPr>
        </p:nvSpPr>
        <p:spPr>
          <a:xfrm>
            <a:off x="457200" y="1600200"/>
            <a:ext cx="8229600" cy="5168900"/>
          </a:xfrm>
        </p:spPr>
        <p:txBody>
          <a:bodyPr>
            <a:normAutofit fontScale="70000" lnSpcReduction="20000"/>
          </a:bodyPr>
          <a:lstStyle/>
          <a:p>
            <a:r>
              <a:rPr lang="en-GB" dirty="0" smtClean="0"/>
              <a:t>In order to inform policy, the SAVAC has base its outcomes in terms of the poverty lines defined by Statistics South Africa’s Income-Expenditure Surveys. There are</a:t>
            </a:r>
          </a:p>
          <a:p>
            <a:pPr lvl="1"/>
            <a:r>
              <a:rPr lang="en-GB" dirty="0" smtClean="0"/>
              <a:t>Food Poverty Line</a:t>
            </a:r>
          </a:p>
          <a:p>
            <a:pPr lvl="1"/>
            <a:r>
              <a:rPr lang="en-GB" dirty="0" smtClean="0"/>
              <a:t>Lower Bound Poverty Line</a:t>
            </a:r>
          </a:p>
          <a:p>
            <a:pPr lvl="1"/>
            <a:r>
              <a:rPr lang="en-GB" dirty="0" smtClean="0"/>
              <a:t>Upper Bound Poverty Line</a:t>
            </a:r>
          </a:p>
          <a:p>
            <a:r>
              <a:rPr lang="en-GB" dirty="0" smtClean="0"/>
              <a:t>This is:</a:t>
            </a:r>
          </a:p>
          <a:p>
            <a:pPr lvl="1"/>
            <a:r>
              <a:rPr lang="en-GB" dirty="0" smtClean="0"/>
              <a:t>To enable comparison’s of SAVAC forecasts with other survey data;</a:t>
            </a:r>
          </a:p>
          <a:p>
            <a:pPr lvl="1"/>
            <a:r>
              <a:rPr lang="en-GB" dirty="0" smtClean="0"/>
              <a:t>To link the VA with the National Development Plan objectives – </a:t>
            </a:r>
            <a:r>
              <a:rPr lang="en-GB" b="1" dirty="0" smtClean="0">
                <a:solidFill>
                  <a:srgbClr val="008000"/>
                </a:solidFill>
              </a:rPr>
              <a:t>impact on policy</a:t>
            </a:r>
          </a:p>
          <a:p>
            <a:r>
              <a:rPr lang="en-GB" dirty="0" smtClean="0"/>
              <a:t>Food </a:t>
            </a:r>
            <a:r>
              <a:rPr lang="en-GB" dirty="0"/>
              <a:t>P</a:t>
            </a:r>
            <a:r>
              <a:rPr lang="en-GB" dirty="0" smtClean="0"/>
              <a:t>overty Line: SAVAC takes this as “survival threshold” although strictly it is not. It includes basket with a wide range of commodities and people could “survive” on a much smaller, cheaper set of commodities;</a:t>
            </a:r>
          </a:p>
          <a:p>
            <a:r>
              <a:rPr lang="en-GB" dirty="0" smtClean="0"/>
              <a:t>This is because we are concerned with </a:t>
            </a:r>
            <a:r>
              <a:rPr lang="en-GB" b="1" i="1" dirty="0" smtClean="0"/>
              <a:t>inequality</a:t>
            </a:r>
            <a:r>
              <a:rPr lang="en-GB" dirty="0" smtClean="0"/>
              <a:t> and </a:t>
            </a:r>
            <a:r>
              <a:rPr lang="en-GB" b="1" i="1" dirty="0" smtClean="0"/>
              <a:t>living standards</a:t>
            </a:r>
            <a:r>
              <a:rPr lang="en-GB" dirty="0" smtClean="0"/>
              <a:t>; it is unacceptable that people show only just survive.</a:t>
            </a:r>
          </a:p>
        </p:txBody>
      </p:sp>
    </p:spTree>
    <p:extLst>
      <p:ext uri="{BB962C8B-B14F-4D97-AF65-F5344CB8AC3E}">
        <p14:creationId xmlns:p14="http://schemas.microsoft.com/office/powerpoint/2010/main" val="3017598382"/>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7176"/>
            <a:ext cx="8229600" cy="881062"/>
          </a:xfrm>
        </p:spPr>
        <p:txBody>
          <a:bodyPr>
            <a:normAutofit/>
          </a:bodyPr>
          <a:lstStyle/>
          <a:p>
            <a:r>
              <a:rPr lang="en-GB" dirty="0" smtClean="0"/>
              <a:t>Analysis</a:t>
            </a:r>
            <a:endParaRPr lang="en-GB" dirty="0"/>
          </a:p>
        </p:txBody>
      </p:sp>
      <p:sp>
        <p:nvSpPr>
          <p:cNvPr id="3" name="Content Placeholder 2"/>
          <p:cNvSpPr>
            <a:spLocks noGrp="1"/>
          </p:cNvSpPr>
          <p:nvPr>
            <p:ph idx="1"/>
          </p:nvPr>
        </p:nvSpPr>
        <p:spPr>
          <a:xfrm>
            <a:off x="457200" y="1009651"/>
            <a:ext cx="8229600" cy="1028699"/>
          </a:xfrm>
        </p:spPr>
        <p:txBody>
          <a:bodyPr>
            <a:normAutofit fontScale="70000" lnSpcReduction="20000"/>
          </a:bodyPr>
          <a:lstStyle/>
          <a:p>
            <a:r>
              <a:rPr lang="en-GB" dirty="0" smtClean="0"/>
              <a:t>Examples of impact on household total income: </a:t>
            </a:r>
            <a:r>
              <a:rPr lang="en-GB" dirty="0" err="1" smtClean="0"/>
              <a:t>Okahlamba</a:t>
            </a:r>
            <a:r>
              <a:rPr lang="en-GB" dirty="0" smtClean="0"/>
              <a:t> open-access intense crops and livestock</a:t>
            </a:r>
          </a:p>
          <a:p>
            <a:r>
              <a:rPr lang="en-GB" dirty="0" smtClean="0"/>
              <a:t>Hazard-affected area, household receiving grants</a:t>
            </a:r>
          </a:p>
          <a:p>
            <a:endParaRPr lang="en-GB" dirty="0"/>
          </a:p>
        </p:txBody>
      </p:sp>
      <p:graphicFrame>
        <p:nvGraphicFramePr>
          <p:cNvPr id="5" name="Chart 4"/>
          <p:cNvGraphicFramePr>
            <a:graphicFrameLocks/>
          </p:cNvGraphicFramePr>
          <p:nvPr>
            <p:extLst>
              <p:ext uri="{D42A27DB-BD31-4B8C-83A1-F6EECF244321}">
                <p14:modId xmlns:p14="http://schemas.microsoft.com/office/powerpoint/2010/main" val="4069616900"/>
              </p:ext>
            </p:extLst>
          </p:nvPr>
        </p:nvGraphicFramePr>
        <p:xfrm>
          <a:off x="895350" y="2016000"/>
          <a:ext cx="7353300" cy="46863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571720442"/>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7176"/>
            <a:ext cx="8229600" cy="881062"/>
          </a:xfrm>
        </p:spPr>
        <p:txBody>
          <a:bodyPr>
            <a:normAutofit/>
          </a:bodyPr>
          <a:lstStyle/>
          <a:p>
            <a:r>
              <a:rPr lang="en-GB" dirty="0" smtClean="0"/>
              <a:t>Analysis</a:t>
            </a:r>
            <a:endParaRPr lang="en-GB" dirty="0"/>
          </a:p>
        </p:txBody>
      </p:sp>
      <p:sp>
        <p:nvSpPr>
          <p:cNvPr id="3" name="Content Placeholder 2"/>
          <p:cNvSpPr>
            <a:spLocks noGrp="1"/>
          </p:cNvSpPr>
          <p:nvPr>
            <p:ph idx="1"/>
          </p:nvPr>
        </p:nvSpPr>
        <p:spPr>
          <a:xfrm>
            <a:off x="457200" y="1009651"/>
            <a:ext cx="8229600" cy="1028699"/>
          </a:xfrm>
        </p:spPr>
        <p:txBody>
          <a:bodyPr>
            <a:normAutofit fontScale="70000" lnSpcReduction="20000"/>
          </a:bodyPr>
          <a:lstStyle/>
          <a:p>
            <a:r>
              <a:rPr lang="en-GB" dirty="0" smtClean="0"/>
              <a:t>Examples of impact on household total income: </a:t>
            </a:r>
            <a:r>
              <a:rPr lang="en-GB" dirty="0" err="1" smtClean="0"/>
              <a:t>Okahlamba</a:t>
            </a:r>
            <a:r>
              <a:rPr lang="en-GB" dirty="0" smtClean="0"/>
              <a:t> open-access intense crops and livestock</a:t>
            </a:r>
          </a:p>
          <a:p>
            <a:r>
              <a:rPr lang="en-GB" dirty="0" smtClean="0"/>
              <a:t>Hazard-affected area, household </a:t>
            </a:r>
            <a:r>
              <a:rPr lang="en-GB" dirty="0" smtClean="0">
                <a:solidFill>
                  <a:srgbClr val="FF0000"/>
                </a:solidFill>
              </a:rPr>
              <a:t>not receiving </a:t>
            </a:r>
            <a:r>
              <a:rPr lang="en-GB" dirty="0" smtClean="0"/>
              <a:t>grants</a:t>
            </a:r>
          </a:p>
          <a:p>
            <a:endParaRPr lang="en-GB" dirty="0"/>
          </a:p>
        </p:txBody>
      </p:sp>
      <p:graphicFrame>
        <p:nvGraphicFramePr>
          <p:cNvPr id="7" name="Chart 6"/>
          <p:cNvGraphicFramePr>
            <a:graphicFrameLocks/>
          </p:cNvGraphicFramePr>
          <p:nvPr>
            <p:extLst>
              <p:ext uri="{D42A27DB-BD31-4B8C-83A1-F6EECF244321}">
                <p14:modId xmlns:p14="http://schemas.microsoft.com/office/powerpoint/2010/main" val="4169205161"/>
              </p:ext>
            </p:extLst>
          </p:nvPr>
        </p:nvGraphicFramePr>
        <p:xfrm>
          <a:off x="895350" y="2017764"/>
          <a:ext cx="7353300" cy="4686300"/>
        </p:xfrm>
        <a:graphic>
          <a:graphicData uri="http://schemas.openxmlformats.org/drawingml/2006/chart">
            <c:chart xmlns:c="http://schemas.openxmlformats.org/drawingml/2006/chart" xmlns:r="http://schemas.openxmlformats.org/officeDocument/2006/relationships" r:id="rId3"/>
          </a:graphicData>
        </a:graphic>
      </p:graphicFrame>
      <p:sp>
        <p:nvSpPr>
          <p:cNvPr id="6" name="Cloud Callout 5"/>
          <p:cNvSpPr/>
          <p:nvPr/>
        </p:nvSpPr>
        <p:spPr>
          <a:xfrm>
            <a:off x="4533900" y="2468614"/>
            <a:ext cx="3429000" cy="1866900"/>
          </a:xfrm>
          <a:prstGeom prst="cloudCallout">
            <a:avLst>
              <a:gd name="adj1" fmla="val -34744"/>
              <a:gd name="adj2" fmla="val 78443"/>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2800" dirty="0" smtClean="0"/>
              <a:t>Grants have a huge impact!</a:t>
            </a:r>
            <a:endParaRPr lang="en-GB" sz="2800" dirty="0"/>
          </a:p>
        </p:txBody>
      </p:sp>
      <p:sp>
        <p:nvSpPr>
          <p:cNvPr id="4" name="Oval 3"/>
          <p:cNvSpPr/>
          <p:nvPr/>
        </p:nvSpPr>
        <p:spPr>
          <a:xfrm>
            <a:off x="4927600" y="4976864"/>
            <a:ext cx="292100" cy="355600"/>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Oval 7"/>
          <p:cNvSpPr/>
          <p:nvPr/>
        </p:nvSpPr>
        <p:spPr>
          <a:xfrm>
            <a:off x="5715000" y="4976864"/>
            <a:ext cx="292100" cy="87752"/>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9" name="TextBox 8"/>
          <p:cNvSpPr txBox="1"/>
          <p:nvPr/>
        </p:nvSpPr>
        <p:spPr>
          <a:xfrm>
            <a:off x="5144898" y="4945080"/>
            <a:ext cx="644684" cy="338554"/>
          </a:xfrm>
          <a:prstGeom prst="rect">
            <a:avLst/>
          </a:prstGeom>
          <a:noFill/>
        </p:spPr>
        <p:txBody>
          <a:bodyPr wrap="none" rtlCol="0">
            <a:spAutoFit/>
          </a:bodyPr>
          <a:lstStyle/>
          <a:p>
            <a:r>
              <a:rPr lang="en-GB" sz="1600" dirty="0" smtClean="0">
                <a:solidFill>
                  <a:srgbClr val="FF0000"/>
                </a:solidFill>
                <a:latin typeface="Helvetica Neue Light"/>
                <a:cs typeface="Helvetica Neue Light"/>
              </a:rPr>
              <a:t>GAP!</a:t>
            </a:r>
            <a:endParaRPr lang="en-GB" sz="1600" dirty="0">
              <a:solidFill>
                <a:srgbClr val="FF0000"/>
              </a:solidFill>
              <a:latin typeface="Helvetica Neue Light"/>
              <a:cs typeface="Helvetica Neue Light"/>
            </a:endParaRPr>
          </a:p>
        </p:txBody>
      </p:sp>
    </p:spTree>
    <p:extLst>
      <p:ext uri="{BB962C8B-B14F-4D97-AF65-F5344CB8AC3E}">
        <p14:creationId xmlns:p14="http://schemas.microsoft.com/office/powerpoint/2010/main" val="3235865331"/>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p:cTn id="11" dur="500" fill="hold"/>
                                        <p:tgtEl>
                                          <p:spTgt spid="4"/>
                                        </p:tgtEl>
                                        <p:attrNameLst>
                                          <p:attrName>ppt_w</p:attrName>
                                        </p:attrNameLst>
                                      </p:cBhvr>
                                      <p:tavLst>
                                        <p:tav tm="0">
                                          <p:val>
                                            <p:fltVal val="0"/>
                                          </p:val>
                                        </p:tav>
                                        <p:tav tm="100000">
                                          <p:val>
                                            <p:strVal val="#ppt_w"/>
                                          </p:val>
                                        </p:tav>
                                      </p:tavLst>
                                    </p:anim>
                                    <p:anim calcmode="lin" valueType="num">
                                      <p:cBhvr>
                                        <p:cTn id="12" dur="500" fill="hold"/>
                                        <p:tgtEl>
                                          <p:spTgt spid="4"/>
                                        </p:tgtEl>
                                        <p:attrNameLst>
                                          <p:attrName>ppt_h</p:attrName>
                                        </p:attrNameLst>
                                      </p:cBhvr>
                                      <p:tavLst>
                                        <p:tav tm="0">
                                          <p:val>
                                            <p:fltVal val="0"/>
                                          </p:val>
                                        </p:tav>
                                        <p:tav tm="100000">
                                          <p:val>
                                            <p:strVal val="#ppt_h"/>
                                          </p:val>
                                        </p:tav>
                                      </p:tavLst>
                                    </p:anim>
                                    <p:animEffect transition="in" filter="fade">
                                      <p:cBhvr>
                                        <p:cTn id="13" dur="500"/>
                                        <p:tgtEl>
                                          <p:spTgt spid="4"/>
                                        </p:tgtEl>
                                      </p:cBhvr>
                                    </p:animEffect>
                                  </p:childTnLst>
                                </p:cTn>
                              </p:par>
                              <p:par>
                                <p:cTn id="14" presetID="53" presetClass="entr" presetSubtype="16"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 calcmode="lin" valueType="num">
                                      <p:cBhvr>
                                        <p:cTn id="16" dur="500" fill="hold"/>
                                        <p:tgtEl>
                                          <p:spTgt spid="8"/>
                                        </p:tgtEl>
                                        <p:attrNameLst>
                                          <p:attrName>ppt_w</p:attrName>
                                        </p:attrNameLst>
                                      </p:cBhvr>
                                      <p:tavLst>
                                        <p:tav tm="0">
                                          <p:val>
                                            <p:fltVal val="0"/>
                                          </p:val>
                                        </p:tav>
                                        <p:tav tm="100000">
                                          <p:val>
                                            <p:strVal val="#ppt_w"/>
                                          </p:val>
                                        </p:tav>
                                      </p:tavLst>
                                    </p:anim>
                                    <p:anim calcmode="lin" valueType="num">
                                      <p:cBhvr>
                                        <p:cTn id="17" dur="500" fill="hold"/>
                                        <p:tgtEl>
                                          <p:spTgt spid="8"/>
                                        </p:tgtEl>
                                        <p:attrNameLst>
                                          <p:attrName>ppt_h</p:attrName>
                                        </p:attrNameLst>
                                      </p:cBhvr>
                                      <p:tavLst>
                                        <p:tav tm="0">
                                          <p:val>
                                            <p:fltVal val="0"/>
                                          </p:val>
                                        </p:tav>
                                        <p:tav tm="100000">
                                          <p:val>
                                            <p:strVal val="#ppt_h"/>
                                          </p:val>
                                        </p:tav>
                                      </p:tavLst>
                                    </p:anim>
                                    <p:animEffect transition="in" filter="fade">
                                      <p:cBhvr>
                                        <p:cTn id="18" dur="500"/>
                                        <p:tgtEl>
                                          <p:spTgt spid="8"/>
                                        </p:tgtEl>
                                      </p:cBhvr>
                                    </p:animEffect>
                                  </p:childTnLst>
                                </p:cTn>
                              </p:par>
                            </p:childTnLst>
                          </p:cTn>
                        </p:par>
                        <p:par>
                          <p:cTn id="19" fill="hold">
                            <p:stCondLst>
                              <p:cond delay="1000"/>
                            </p:stCondLst>
                            <p:childTnLst>
                              <p:par>
                                <p:cTn id="20" presetID="10" presetClass="entr" presetSubtype="0" fill="hold" grpId="0" nodeType="after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4" grpId="0" animBg="1"/>
      <p:bldP spid="8" grpId="0" animBg="1"/>
      <p:bldP spid="9"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7176"/>
            <a:ext cx="8229600" cy="881062"/>
          </a:xfrm>
        </p:spPr>
        <p:txBody>
          <a:bodyPr>
            <a:normAutofit/>
          </a:bodyPr>
          <a:lstStyle/>
          <a:p>
            <a:r>
              <a:rPr lang="en-GB" dirty="0" smtClean="0"/>
              <a:t>Analysis</a:t>
            </a:r>
            <a:endParaRPr lang="en-GB" dirty="0"/>
          </a:p>
        </p:txBody>
      </p:sp>
      <p:sp>
        <p:nvSpPr>
          <p:cNvPr id="3" name="Content Placeholder 2"/>
          <p:cNvSpPr>
            <a:spLocks noGrp="1"/>
          </p:cNvSpPr>
          <p:nvPr>
            <p:ph idx="1"/>
          </p:nvPr>
        </p:nvSpPr>
        <p:spPr>
          <a:xfrm>
            <a:off x="457200" y="1009651"/>
            <a:ext cx="8229600" cy="1028699"/>
          </a:xfrm>
        </p:spPr>
        <p:txBody>
          <a:bodyPr>
            <a:normAutofit fontScale="70000" lnSpcReduction="20000"/>
          </a:bodyPr>
          <a:lstStyle/>
          <a:p>
            <a:r>
              <a:rPr lang="en-GB" dirty="0" smtClean="0"/>
              <a:t>Examples of impact on household total income: farm workers</a:t>
            </a:r>
          </a:p>
          <a:p>
            <a:r>
              <a:rPr lang="en-GB" dirty="0" smtClean="0"/>
              <a:t>Hazard-affected area, household receiving grants</a:t>
            </a:r>
          </a:p>
          <a:p>
            <a:endParaRPr lang="en-GB" dirty="0"/>
          </a:p>
        </p:txBody>
      </p:sp>
      <p:graphicFrame>
        <p:nvGraphicFramePr>
          <p:cNvPr id="6" name="Chart 5"/>
          <p:cNvGraphicFramePr>
            <a:graphicFrameLocks/>
          </p:cNvGraphicFramePr>
          <p:nvPr>
            <p:extLst>
              <p:ext uri="{D42A27DB-BD31-4B8C-83A1-F6EECF244321}">
                <p14:modId xmlns:p14="http://schemas.microsoft.com/office/powerpoint/2010/main" val="2565847744"/>
              </p:ext>
            </p:extLst>
          </p:nvPr>
        </p:nvGraphicFramePr>
        <p:xfrm>
          <a:off x="895350" y="2016000"/>
          <a:ext cx="7353300" cy="4686300"/>
        </p:xfrm>
        <a:graphic>
          <a:graphicData uri="http://schemas.openxmlformats.org/drawingml/2006/chart">
            <c:chart xmlns:c="http://schemas.openxmlformats.org/drawingml/2006/chart" xmlns:r="http://schemas.openxmlformats.org/officeDocument/2006/relationships" r:id="rId3"/>
          </a:graphicData>
        </a:graphic>
      </p:graphicFrame>
      <p:sp>
        <p:nvSpPr>
          <p:cNvPr id="7" name="Oval 6"/>
          <p:cNvSpPr/>
          <p:nvPr/>
        </p:nvSpPr>
        <p:spPr>
          <a:xfrm>
            <a:off x="5106411" y="4207203"/>
            <a:ext cx="292100" cy="170562"/>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5398419" y="4175419"/>
            <a:ext cx="644684" cy="338554"/>
          </a:xfrm>
          <a:prstGeom prst="rect">
            <a:avLst/>
          </a:prstGeom>
          <a:noFill/>
        </p:spPr>
        <p:txBody>
          <a:bodyPr wrap="none" rtlCol="0">
            <a:spAutoFit/>
          </a:bodyPr>
          <a:lstStyle/>
          <a:p>
            <a:r>
              <a:rPr lang="en-GB" sz="1600" dirty="0" smtClean="0">
                <a:solidFill>
                  <a:srgbClr val="FF0000"/>
                </a:solidFill>
                <a:latin typeface="Helvetica Neue Light"/>
                <a:cs typeface="Helvetica Neue Light"/>
              </a:rPr>
              <a:t>GAP!</a:t>
            </a:r>
            <a:endParaRPr lang="en-GB" sz="1600" dirty="0">
              <a:solidFill>
                <a:srgbClr val="FF0000"/>
              </a:solidFill>
              <a:latin typeface="Helvetica Neue Light"/>
              <a:cs typeface="Helvetica Neue Light"/>
            </a:endParaRPr>
          </a:p>
        </p:txBody>
      </p:sp>
    </p:spTree>
    <p:extLst>
      <p:ext uri="{BB962C8B-B14F-4D97-AF65-F5344CB8AC3E}">
        <p14:creationId xmlns:p14="http://schemas.microsoft.com/office/powerpoint/2010/main" val="2072053148"/>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7176"/>
            <a:ext cx="8229600" cy="881062"/>
          </a:xfrm>
        </p:spPr>
        <p:txBody>
          <a:bodyPr>
            <a:normAutofit/>
          </a:bodyPr>
          <a:lstStyle/>
          <a:p>
            <a:r>
              <a:rPr lang="en-GB" dirty="0" smtClean="0"/>
              <a:t>Analysis</a:t>
            </a:r>
            <a:endParaRPr lang="en-GB" dirty="0"/>
          </a:p>
        </p:txBody>
      </p:sp>
      <p:sp>
        <p:nvSpPr>
          <p:cNvPr id="3" name="Content Placeholder 2"/>
          <p:cNvSpPr>
            <a:spLocks noGrp="1"/>
          </p:cNvSpPr>
          <p:nvPr>
            <p:ph idx="1"/>
          </p:nvPr>
        </p:nvSpPr>
        <p:spPr>
          <a:xfrm>
            <a:off x="457200" y="1009651"/>
            <a:ext cx="8229600" cy="1028699"/>
          </a:xfrm>
        </p:spPr>
        <p:txBody>
          <a:bodyPr>
            <a:normAutofit fontScale="70000" lnSpcReduction="20000"/>
          </a:bodyPr>
          <a:lstStyle/>
          <a:p>
            <a:r>
              <a:rPr lang="en-GB" dirty="0" smtClean="0"/>
              <a:t>Examples of impact on household total income: farm workers</a:t>
            </a:r>
          </a:p>
          <a:p>
            <a:r>
              <a:rPr lang="en-GB" dirty="0" smtClean="0"/>
              <a:t>Hazard-affected area, household </a:t>
            </a:r>
            <a:r>
              <a:rPr lang="en-GB" dirty="0" smtClean="0">
                <a:solidFill>
                  <a:srgbClr val="FF0000"/>
                </a:solidFill>
              </a:rPr>
              <a:t>not receiving </a:t>
            </a:r>
            <a:r>
              <a:rPr lang="en-GB" dirty="0" smtClean="0"/>
              <a:t>grants</a:t>
            </a:r>
          </a:p>
          <a:p>
            <a:endParaRPr lang="en-GB" dirty="0"/>
          </a:p>
        </p:txBody>
      </p:sp>
      <p:graphicFrame>
        <p:nvGraphicFramePr>
          <p:cNvPr id="5" name="Chart 4"/>
          <p:cNvGraphicFramePr>
            <a:graphicFrameLocks/>
          </p:cNvGraphicFramePr>
          <p:nvPr>
            <p:extLst>
              <p:ext uri="{D42A27DB-BD31-4B8C-83A1-F6EECF244321}">
                <p14:modId xmlns:p14="http://schemas.microsoft.com/office/powerpoint/2010/main" val="935535369"/>
              </p:ext>
            </p:extLst>
          </p:nvPr>
        </p:nvGraphicFramePr>
        <p:xfrm>
          <a:off x="895350" y="2016000"/>
          <a:ext cx="7353300" cy="4686300"/>
        </p:xfrm>
        <a:graphic>
          <a:graphicData uri="http://schemas.openxmlformats.org/drawingml/2006/chart">
            <c:chart xmlns:c="http://schemas.openxmlformats.org/drawingml/2006/chart" xmlns:r="http://schemas.openxmlformats.org/officeDocument/2006/relationships" r:id="rId3"/>
          </a:graphicData>
        </a:graphic>
      </p:graphicFrame>
      <p:sp>
        <p:nvSpPr>
          <p:cNvPr id="15" name="Oval 14"/>
          <p:cNvSpPr/>
          <p:nvPr/>
        </p:nvSpPr>
        <p:spPr>
          <a:xfrm>
            <a:off x="5077011" y="4207393"/>
            <a:ext cx="292100" cy="454253"/>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6" name="Oval 15"/>
          <p:cNvSpPr/>
          <p:nvPr/>
        </p:nvSpPr>
        <p:spPr>
          <a:xfrm>
            <a:off x="6096000" y="4212965"/>
            <a:ext cx="292100" cy="271314"/>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7" name="TextBox 16"/>
          <p:cNvSpPr txBox="1"/>
          <p:nvPr/>
        </p:nvSpPr>
        <p:spPr>
          <a:xfrm>
            <a:off x="5443729" y="4220436"/>
            <a:ext cx="644684" cy="338554"/>
          </a:xfrm>
          <a:prstGeom prst="rect">
            <a:avLst/>
          </a:prstGeom>
          <a:noFill/>
        </p:spPr>
        <p:txBody>
          <a:bodyPr wrap="none" rtlCol="0">
            <a:spAutoFit/>
          </a:bodyPr>
          <a:lstStyle/>
          <a:p>
            <a:r>
              <a:rPr lang="en-GB" sz="1600" dirty="0" smtClean="0">
                <a:solidFill>
                  <a:srgbClr val="FF0000"/>
                </a:solidFill>
                <a:latin typeface="Helvetica Neue Light"/>
                <a:cs typeface="Helvetica Neue Light"/>
              </a:rPr>
              <a:t>GAP!</a:t>
            </a:r>
            <a:endParaRPr lang="en-GB" sz="1600" dirty="0">
              <a:solidFill>
                <a:srgbClr val="FF0000"/>
              </a:solidFill>
              <a:latin typeface="Helvetica Neue Light"/>
              <a:cs typeface="Helvetica Neue Light"/>
            </a:endParaRPr>
          </a:p>
        </p:txBody>
      </p:sp>
    </p:spTree>
    <p:extLst>
      <p:ext uri="{BB962C8B-B14F-4D97-AF65-F5344CB8AC3E}">
        <p14:creationId xmlns:p14="http://schemas.microsoft.com/office/powerpoint/2010/main" val="1745343984"/>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500" fill="hold"/>
                                        <p:tgtEl>
                                          <p:spTgt spid="15"/>
                                        </p:tgtEl>
                                        <p:attrNameLst>
                                          <p:attrName>ppt_w</p:attrName>
                                        </p:attrNameLst>
                                      </p:cBhvr>
                                      <p:tavLst>
                                        <p:tav tm="0">
                                          <p:val>
                                            <p:fltVal val="0"/>
                                          </p:val>
                                        </p:tav>
                                        <p:tav tm="100000">
                                          <p:val>
                                            <p:strVal val="#ppt_w"/>
                                          </p:val>
                                        </p:tav>
                                      </p:tavLst>
                                    </p:anim>
                                    <p:anim calcmode="lin" valueType="num">
                                      <p:cBhvr>
                                        <p:cTn id="8" dur="500" fill="hold"/>
                                        <p:tgtEl>
                                          <p:spTgt spid="15"/>
                                        </p:tgtEl>
                                        <p:attrNameLst>
                                          <p:attrName>ppt_h</p:attrName>
                                        </p:attrNameLst>
                                      </p:cBhvr>
                                      <p:tavLst>
                                        <p:tav tm="0">
                                          <p:val>
                                            <p:fltVal val="0"/>
                                          </p:val>
                                        </p:tav>
                                        <p:tav tm="100000">
                                          <p:val>
                                            <p:strVal val="#ppt_h"/>
                                          </p:val>
                                        </p:tav>
                                      </p:tavLst>
                                    </p:anim>
                                    <p:animEffect transition="in" filter="fade">
                                      <p:cBhvr>
                                        <p:cTn id="9" dur="500"/>
                                        <p:tgtEl>
                                          <p:spTgt spid="15"/>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16"/>
                                        </p:tgtEl>
                                        <p:attrNameLst>
                                          <p:attrName>style.visibility</p:attrName>
                                        </p:attrNameLst>
                                      </p:cBhvr>
                                      <p:to>
                                        <p:strVal val="visible"/>
                                      </p:to>
                                    </p:set>
                                    <p:anim calcmode="lin" valueType="num">
                                      <p:cBhvr>
                                        <p:cTn id="12" dur="500" fill="hold"/>
                                        <p:tgtEl>
                                          <p:spTgt spid="16"/>
                                        </p:tgtEl>
                                        <p:attrNameLst>
                                          <p:attrName>ppt_w</p:attrName>
                                        </p:attrNameLst>
                                      </p:cBhvr>
                                      <p:tavLst>
                                        <p:tav tm="0">
                                          <p:val>
                                            <p:fltVal val="0"/>
                                          </p:val>
                                        </p:tav>
                                        <p:tav tm="100000">
                                          <p:val>
                                            <p:strVal val="#ppt_w"/>
                                          </p:val>
                                        </p:tav>
                                      </p:tavLst>
                                    </p:anim>
                                    <p:anim calcmode="lin" valueType="num">
                                      <p:cBhvr>
                                        <p:cTn id="13" dur="500" fill="hold"/>
                                        <p:tgtEl>
                                          <p:spTgt spid="16"/>
                                        </p:tgtEl>
                                        <p:attrNameLst>
                                          <p:attrName>ppt_h</p:attrName>
                                        </p:attrNameLst>
                                      </p:cBhvr>
                                      <p:tavLst>
                                        <p:tav tm="0">
                                          <p:val>
                                            <p:fltVal val="0"/>
                                          </p:val>
                                        </p:tav>
                                        <p:tav tm="100000">
                                          <p:val>
                                            <p:strVal val="#ppt_h"/>
                                          </p:val>
                                        </p:tav>
                                      </p:tavLst>
                                    </p:anim>
                                    <p:animEffect transition="in" filter="fade">
                                      <p:cBhvr>
                                        <p:cTn id="14" dur="500"/>
                                        <p:tgtEl>
                                          <p:spTgt spid="16"/>
                                        </p:tgtEl>
                                      </p:cBhvr>
                                    </p:animEffect>
                                  </p:childTnLst>
                                </p:cTn>
                              </p:par>
                            </p:childTnLst>
                          </p:cTn>
                        </p:par>
                        <p:par>
                          <p:cTn id="15" fill="hold">
                            <p:stCondLst>
                              <p:cond delay="500"/>
                            </p:stCondLst>
                            <p:childTnLst>
                              <p:par>
                                <p:cTn id="16" presetID="10" presetClass="entr" presetSubtype="0" fill="hold" grpId="0" nodeType="after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7176"/>
            <a:ext cx="8229600" cy="881062"/>
          </a:xfrm>
        </p:spPr>
        <p:txBody>
          <a:bodyPr>
            <a:normAutofit/>
          </a:bodyPr>
          <a:lstStyle/>
          <a:p>
            <a:r>
              <a:rPr lang="en-GB" dirty="0" smtClean="0"/>
              <a:t>Analysis</a:t>
            </a:r>
            <a:endParaRPr lang="en-GB" dirty="0"/>
          </a:p>
        </p:txBody>
      </p:sp>
      <p:sp>
        <p:nvSpPr>
          <p:cNvPr id="3" name="Content Placeholder 2"/>
          <p:cNvSpPr>
            <a:spLocks noGrp="1"/>
          </p:cNvSpPr>
          <p:nvPr>
            <p:ph idx="1"/>
          </p:nvPr>
        </p:nvSpPr>
        <p:spPr>
          <a:xfrm>
            <a:off x="457200" y="1009651"/>
            <a:ext cx="8229600" cy="1028699"/>
          </a:xfrm>
        </p:spPr>
        <p:txBody>
          <a:bodyPr>
            <a:normAutofit fontScale="77500" lnSpcReduction="20000"/>
          </a:bodyPr>
          <a:lstStyle/>
          <a:p>
            <a:r>
              <a:rPr lang="en-GB" dirty="0" smtClean="0"/>
              <a:t>Examples of impact on household total income: urban poor</a:t>
            </a:r>
          </a:p>
          <a:p>
            <a:r>
              <a:rPr lang="en-GB" dirty="0" smtClean="0"/>
              <a:t>Hazard not so significant, household receiving grants</a:t>
            </a:r>
          </a:p>
          <a:p>
            <a:endParaRPr lang="en-GB" dirty="0"/>
          </a:p>
        </p:txBody>
      </p:sp>
      <p:graphicFrame>
        <p:nvGraphicFramePr>
          <p:cNvPr id="7" name="Chart 6"/>
          <p:cNvGraphicFramePr>
            <a:graphicFrameLocks/>
          </p:cNvGraphicFramePr>
          <p:nvPr>
            <p:extLst>
              <p:ext uri="{D42A27DB-BD31-4B8C-83A1-F6EECF244321}">
                <p14:modId xmlns:p14="http://schemas.microsoft.com/office/powerpoint/2010/main" val="5116149"/>
              </p:ext>
            </p:extLst>
          </p:nvPr>
        </p:nvGraphicFramePr>
        <p:xfrm>
          <a:off x="895350" y="2016000"/>
          <a:ext cx="7353300" cy="46863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4074587228"/>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7176"/>
            <a:ext cx="8229600" cy="881062"/>
          </a:xfrm>
        </p:spPr>
        <p:txBody>
          <a:bodyPr>
            <a:normAutofit/>
          </a:bodyPr>
          <a:lstStyle/>
          <a:p>
            <a:r>
              <a:rPr lang="en-GB" dirty="0" smtClean="0"/>
              <a:t>Analysis</a:t>
            </a:r>
            <a:endParaRPr lang="en-GB" dirty="0"/>
          </a:p>
        </p:txBody>
      </p:sp>
      <p:sp>
        <p:nvSpPr>
          <p:cNvPr id="3" name="Content Placeholder 2"/>
          <p:cNvSpPr>
            <a:spLocks noGrp="1"/>
          </p:cNvSpPr>
          <p:nvPr>
            <p:ph idx="1"/>
          </p:nvPr>
        </p:nvSpPr>
        <p:spPr>
          <a:xfrm>
            <a:off x="457200" y="1009651"/>
            <a:ext cx="8229600" cy="1028699"/>
          </a:xfrm>
        </p:spPr>
        <p:txBody>
          <a:bodyPr>
            <a:normAutofit fontScale="77500" lnSpcReduction="20000"/>
          </a:bodyPr>
          <a:lstStyle/>
          <a:p>
            <a:r>
              <a:rPr lang="en-GB" dirty="0" smtClean="0"/>
              <a:t>Examples of impact on household total income: urban poor</a:t>
            </a:r>
          </a:p>
          <a:p>
            <a:r>
              <a:rPr lang="en-GB" dirty="0" smtClean="0"/>
              <a:t>Hazard not so significant, household </a:t>
            </a:r>
            <a:r>
              <a:rPr lang="en-GB" dirty="0" smtClean="0">
                <a:solidFill>
                  <a:srgbClr val="FF0000"/>
                </a:solidFill>
              </a:rPr>
              <a:t>not receiving </a:t>
            </a:r>
            <a:r>
              <a:rPr lang="en-GB" dirty="0" smtClean="0"/>
              <a:t>grants</a:t>
            </a:r>
          </a:p>
          <a:p>
            <a:endParaRPr lang="en-GB" dirty="0"/>
          </a:p>
        </p:txBody>
      </p:sp>
      <p:graphicFrame>
        <p:nvGraphicFramePr>
          <p:cNvPr id="7" name="Chart 6"/>
          <p:cNvGraphicFramePr>
            <a:graphicFrameLocks/>
          </p:cNvGraphicFramePr>
          <p:nvPr>
            <p:extLst>
              <p:ext uri="{D42A27DB-BD31-4B8C-83A1-F6EECF244321}">
                <p14:modId xmlns:p14="http://schemas.microsoft.com/office/powerpoint/2010/main" val="1099220613"/>
              </p:ext>
            </p:extLst>
          </p:nvPr>
        </p:nvGraphicFramePr>
        <p:xfrm>
          <a:off x="895350" y="2016000"/>
          <a:ext cx="7353300" cy="4686300"/>
        </p:xfrm>
        <a:graphic>
          <a:graphicData uri="http://schemas.openxmlformats.org/drawingml/2006/chart">
            <c:chart xmlns:c="http://schemas.openxmlformats.org/drawingml/2006/chart" xmlns:r="http://schemas.openxmlformats.org/officeDocument/2006/relationships" r:id="rId3"/>
          </a:graphicData>
        </a:graphic>
      </p:graphicFrame>
      <p:sp>
        <p:nvSpPr>
          <p:cNvPr id="8" name="Oval 7"/>
          <p:cNvSpPr/>
          <p:nvPr/>
        </p:nvSpPr>
        <p:spPr>
          <a:xfrm>
            <a:off x="4952461" y="4562541"/>
            <a:ext cx="292100" cy="444931"/>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9" name="TextBox 8"/>
          <p:cNvSpPr txBox="1"/>
          <p:nvPr/>
        </p:nvSpPr>
        <p:spPr>
          <a:xfrm>
            <a:off x="5160544" y="4609088"/>
            <a:ext cx="644684" cy="338554"/>
          </a:xfrm>
          <a:prstGeom prst="rect">
            <a:avLst/>
          </a:prstGeom>
          <a:noFill/>
        </p:spPr>
        <p:txBody>
          <a:bodyPr wrap="none" rtlCol="0">
            <a:spAutoFit/>
          </a:bodyPr>
          <a:lstStyle/>
          <a:p>
            <a:r>
              <a:rPr lang="en-GB" sz="1600" dirty="0" smtClean="0">
                <a:solidFill>
                  <a:srgbClr val="FF0000"/>
                </a:solidFill>
                <a:latin typeface="Helvetica Neue Light"/>
                <a:cs typeface="Helvetica Neue Light"/>
              </a:rPr>
              <a:t>GAP!</a:t>
            </a:r>
            <a:endParaRPr lang="en-GB" sz="1600" dirty="0">
              <a:solidFill>
                <a:srgbClr val="FF0000"/>
              </a:solidFill>
              <a:latin typeface="Helvetica Neue Light"/>
              <a:cs typeface="Helvetica Neue Light"/>
            </a:endParaRPr>
          </a:p>
        </p:txBody>
      </p:sp>
    </p:spTree>
    <p:extLst>
      <p:ext uri="{BB962C8B-B14F-4D97-AF65-F5344CB8AC3E}">
        <p14:creationId xmlns:p14="http://schemas.microsoft.com/office/powerpoint/2010/main" val="3113373692"/>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938"/>
            <a:ext cx="8229600" cy="838669"/>
          </a:xfrm>
        </p:spPr>
        <p:txBody>
          <a:bodyPr/>
          <a:lstStyle/>
          <a:p>
            <a:r>
              <a:rPr lang="en-GB" dirty="0" smtClean="0"/>
              <a:t>So how does it all add up?</a:t>
            </a:r>
            <a:endParaRPr lang="en-GB" dirty="0"/>
          </a:p>
        </p:txBody>
      </p:sp>
      <p:sp>
        <p:nvSpPr>
          <p:cNvPr id="3" name="Content Placeholder 2"/>
          <p:cNvSpPr>
            <a:spLocks noGrp="1"/>
          </p:cNvSpPr>
          <p:nvPr>
            <p:ph idx="1"/>
          </p:nvPr>
        </p:nvSpPr>
        <p:spPr>
          <a:xfrm>
            <a:off x="457200" y="846607"/>
            <a:ext cx="8229600" cy="1028699"/>
          </a:xfrm>
        </p:spPr>
        <p:txBody>
          <a:bodyPr>
            <a:normAutofit fontScale="77500" lnSpcReduction="20000"/>
          </a:bodyPr>
          <a:lstStyle/>
          <a:p>
            <a:pPr marL="0" indent="0">
              <a:buNone/>
            </a:pPr>
            <a:r>
              <a:rPr lang="en-GB" dirty="0" smtClean="0"/>
              <a:t>The hazard and analysis can be overlaid onto the Enumeration small areas; populations and deficits can then be summed over the whole country</a:t>
            </a:r>
            <a:endParaRPr lang="en-GB" dirty="0"/>
          </a:p>
        </p:txBody>
      </p:sp>
      <p:pic>
        <p:nvPicPr>
          <p:cNvPr id="4" name="Picture 3" descr="hazard_sas_lo-res.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3300" y="1875306"/>
            <a:ext cx="6821477" cy="4715994"/>
          </a:xfrm>
          <a:prstGeom prst="rect">
            <a:avLst/>
          </a:prstGeom>
        </p:spPr>
      </p:pic>
    </p:spTree>
    <p:extLst>
      <p:ext uri="{BB962C8B-B14F-4D97-AF65-F5344CB8AC3E}">
        <p14:creationId xmlns:p14="http://schemas.microsoft.com/office/powerpoint/2010/main" val="2322921221"/>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Analysis Process</a:t>
            </a:r>
            <a:endParaRPr lang="en-GB" dirty="0"/>
          </a:p>
        </p:txBody>
      </p:sp>
      <p:sp>
        <p:nvSpPr>
          <p:cNvPr id="3" name="Content Placeholder 2"/>
          <p:cNvSpPr>
            <a:spLocks noGrp="1"/>
          </p:cNvSpPr>
          <p:nvPr>
            <p:ph idx="1"/>
          </p:nvPr>
        </p:nvSpPr>
        <p:spPr/>
        <p:txBody>
          <a:bodyPr>
            <a:normAutofit fontScale="92500" lnSpcReduction="20000"/>
          </a:bodyPr>
          <a:lstStyle/>
          <a:p>
            <a:pPr marL="0" indent="0">
              <a:buNone/>
            </a:pPr>
            <a:r>
              <a:rPr lang="en-GB" dirty="0" smtClean="0"/>
              <a:t>This assessment was conducted to try answer this question.</a:t>
            </a:r>
          </a:p>
          <a:p>
            <a:r>
              <a:rPr lang="en-GB" dirty="0" smtClean="0"/>
              <a:t>It aims to gain some insight on a broad, national scale into what the near-future consequences of drought and economic turmoil might be for households.</a:t>
            </a:r>
          </a:p>
          <a:p>
            <a:r>
              <a:rPr lang="en-GB" dirty="0" smtClean="0"/>
              <a:t>It is a desk study. </a:t>
            </a:r>
            <a:r>
              <a:rPr lang="en-GB" dirty="0"/>
              <a:t>It is </a:t>
            </a:r>
            <a:r>
              <a:rPr lang="en-GB" i="1" dirty="0" smtClean="0"/>
              <a:t>indicative. </a:t>
            </a:r>
            <a:r>
              <a:rPr lang="en-GB" dirty="0" smtClean="0"/>
              <a:t>It draws heavily on secondary sources and is liberally sprinkled with assumptions. Many of the sources and assumptions need to be tested with new and better data.</a:t>
            </a:r>
            <a:endParaRPr lang="en-GB" dirty="0"/>
          </a:p>
        </p:txBody>
      </p:sp>
    </p:spTree>
    <p:extLst>
      <p:ext uri="{BB962C8B-B14F-4D97-AF65-F5344CB8AC3E}">
        <p14:creationId xmlns:p14="http://schemas.microsoft.com/office/powerpoint/2010/main" val="768587717"/>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9144000" cy="1143000"/>
          </a:xfrm>
        </p:spPr>
        <p:txBody>
          <a:bodyPr/>
          <a:lstStyle/>
          <a:p>
            <a:r>
              <a:rPr lang="en-GB" dirty="0" smtClean="0"/>
              <a:t>Food Consumption Deficit Totals</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426462665"/>
              </p:ext>
            </p:extLst>
          </p:nvPr>
        </p:nvGraphicFramePr>
        <p:xfrm>
          <a:off x="1028700" y="1470815"/>
          <a:ext cx="7264401" cy="4845844"/>
        </p:xfrm>
        <a:graphic>
          <a:graphicData uri="http://schemas.openxmlformats.org/drawingml/2006/table">
            <a:tbl>
              <a:tblPr/>
              <a:tblGrid>
                <a:gridCol w="2286457"/>
                <a:gridCol w="1999017"/>
                <a:gridCol w="2978927"/>
              </a:tblGrid>
              <a:tr h="426244">
                <a:tc>
                  <a:txBody>
                    <a:bodyPr/>
                    <a:lstStyle/>
                    <a:p>
                      <a:pPr algn="l" fontAlgn="b"/>
                      <a:r>
                        <a:rPr lang="en-US" sz="2400" b="0" i="0" u="none" strike="noStrike" dirty="0" smtClean="0">
                          <a:solidFill>
                            <a:srgbClr val="FFFFFF"/>
                          </a:solidFill>
                          <a:effectLst/>
                          <a:latin typeface="Helvetica Neue Light"/>
                        </a:rPr>
                        <a:t>Province</a:t>
                      </a:r>
                      <a:endParaRPr lang="en-US" sz="2400" b="0" i="0" u="none" strike="noStrike" dirty="0">
                        <a:solidFill>
                          <a:srgbClr val="FFFFFF"/>
                        </a:solidFill>
                        <a:effectLst/>
                        <a:latin typeface="Helvetica Neue Light"/>
                      </a:endParaRPr>
                    </a:p>
                  </a:txBody>
                  <a:tcPr marL="12700" marR="12700" marT="12700" marB="0" anchor="b">
                    <a:lnL>
                      <a:noFill/>
                    </a:lnL>
                    <a:lnR>
                      <a:noFill/>
                    </a:lnR>
                    <a:lnT w="6350" cap="flat" cmpd="sng" algn="ctr">
                      <a:solidFill>
                        <a:srgbClr val="76933C"/>
                      </a:solidFill>
                      <a:prstDash val="solid"/>
                      <a:round/>
                      <a:headEnd type="none" w="med" len="med"/>
                      <a:tailEnd type="none" w="med" len="med"/>
                    </a:lnT>
                    <a:lnB w="6350" cap="flat" cmpd="sng" algn="ctr">
                      <a:solidFill>
                        <a:srgbClr val="EBF1DE"/>
                      </a:solidFill>
                      <a:prstDash val="solid"/>
                      <a:round/>
                      <a:headEnd type="none" w="med" len="med"/>
                      <a:tailEnd type="none" w="med" len="med"/>
                    </a:lnB>
                    <a:solidFill>
                      <a:srgbClr val="76933C"/>
                    </a:solidFill>
                  </a:tcPr>
                </a:tc>
                <a:tc>
                  <a:txBody>
                    <a:bodyPr/>
                    <a:lstStyle/>
                    <a:p>
                      <a:pPr algn="r" fontAlgn="b"/>
                      <a:r>
                        <a:rPr lang="en-US" sz="2400" b="0" i="0" u="none" strike="noStrike" dirty="0" smtClean="0">
                          <a:solidFill>
                            <a:srgbClr val="FFFFFF"/>
                          </a:solidFill>
                          <a:effectLst/>
                          <a:latin typeface="Helvetica Neue Light"/>
                        </a:rPr>
                        <a:t>Pop at Risk</a:t>
                      </a:r>
                      <a:endParaRPr lang="en-US" sz="2400" b="0" i="0" u="none" strike="noStrike" dirty="0">
                        <a:solidFill>
                          <a:srgbClr val="FFFFFF"/>
                        </a:solidFill>
                        <a:effectLst/>
                        <a:latin typeface="Helvetica Neue Light"/>
                      </a:endParaRPr>
                    </a:p>
                  </a:txBody>
                  <a:tcPr marL="12700" marR="12700" marT="12700" marB="0" anchor="b">
                    <a:lnL>
                      <a:noFill/>
                    </a:lnL>
                    <a:lnR>
                      <a:noFill/>
                    </a:lnR>
                    <a:lnT w="6350" cap="flat" cmpd="sng" algn="ctr">
                      <a:solidFill>
                        <a:srgbClr val="76933C"/>
                      </a:solidFill>
                      <a:prstDash val="solid"/>
                      <a:round/>
                      <a:headEnd type="none" w="med" len="med"/>
                      <a:tailEnd type="none" w="med" len="med"/>
                    </a:lnT>
                    <a:lnB w="6350" cap="flat" cmpd="sng" algn="ctr">
                      <a:solidFill>
                        <a:srgbClr val="EBF1DE"/>
                      </a:solidFill>
                      <a:prstDash val="solid"/>
                      <a:round/>
                      <a:headEnd type="none" w="med" len="med"/>
                      <a:tailEnd type="none" w="med" len="med"/>
                    </a:lnB>
                    <a:solidFill>
                      <a:srgbClr val="76933C"/>
                    </a:solidFill>
                  </a:tcPr>
                </a:tc>
                <a:tc>
                  <a:txBody>
                    <a:bodyPr/>
                    <a:lstStyle/>
                    <a:p>
                      <a:pPr algn="r" fontAlgn="b"/>
                      <a:r>
                        <a:rPr lang="en-US" sz="2400" b="0" i="0" u="none" strike="noStrike" dirty="0" smtClean="0">
                          <a:solidFill>
                            <a:srgbClr val="FFFFFF"/>
                          </a:solidFill>
                          <a:effectLst/>
                          <a:latin typeface="Helvetica Neue Light"/>
                        </a:rPr>
                        <a:t>Food Deficit Maize eq.</a:t>
                      </a:r>
                      <a:endParaRPr lang="en-US" sz="2400" b="0" i="0" u="none" strike="noStrike" dirty="0">
                        <a:solidFill>
                          <a:srgbClr val="FFFFFF"/>
                        </a:solidFill>
                        <a:effectLst/>
                        <a:latin typeface="Helvetica Neue Light"/>
                      </a:endParaRPr>
                    </a:p>
                  </a:txBody>
                  <a:tcPr marL="12700" marR="12700" marT="12700" marB="0" anchor="b">
                    <a:lnL>
                      <a:noFill/>
                    </a:lnL>
                    <a:lnR>
                      <a:noFill/>
                    </a:lnR>
                    <a:lnT w="6350" cap="flat" cmpd="sng" algn="ctr">
                      <a:solidFill>
                        <a:srgbClr val="76933C"/>
                      </a:solidFill>
                      <a:prstDash val="solid"/>
                      <a:round/>
                      <a:headEnd type="none" w="med" len="med"/>
                      <a:tailEnd type="none" w="med" len="med"/>
                    </a:lnT>
                    <a:lnB w="6350" cap="flat" cmpd="sng" algn="ctr">
                      <a:solidFill>
                        <a:srgbClr val="EBF1DE"/>
                      </a:solidFill>
                      <a:prstDash val="solid"/>
                      <a:round/>
                      <a:headEnd type="none" w="med" len="med"/>
                      <a:tailEnd type="none" w="med" len="med"/>
                    </a:lnB>
                    <a:solidFill>
                      <a:srgbClr val="76933C"/>
                    </a:solidFill>
                  </a:tcPr>
                </a:tc>
              </a:tr>
              <a:tr h="426244">
                <a:tc>
                  <a:txBody>
                    <a:bodyPr/>
                    <a:lstStyle/>
                    <a:p>
                      <a:pPr algn="l" fontAlgn="b"/>
                      <a:r>
                        <a:rPr lang="en-US" sz="2400" b="0" i="0" u="none" strike="noStrike" dirty="0">
                          <a:solidFill>
                            <a:srgbClr val="000000"/>
                          </a:solidFill>
                          <a:effectLst/>
                          <a:latin typeface="Helvetica Neue Light"/>
                        </a:rPr>
                        <a:t>Eastern Cape</a:t>
                      </a:r>
                    </a:p>
                  </a:txBody>
                  <a:tcPr marL="12700" marR="12700" marT="12700"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rtl="0"/>
                      <a:r>
                        <a:rPr lang="en-ZA" sz="2400" b="0" i="0" dirty="0">
                          <a:solidFill>
                            <a:srgbClr val="00000A"/>
                          </a:solidFill>
                          <a:effectLst/>
                          <a:latin typeface="Helvetica Neue Light"/>
                          <a:cs typeface="Helvetica Neue Light"/>
                        </a:rPr>
                        <a:t>588,606</a:t>
                      </a:r>
                    </a:p>
                  </a:txBody>
                  <a:tcPr marL="38100" marR="38100" marT="38100" marB="38100">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rtl="0"/>
                      <a:r>
                        <a:rPr lang="en-ZA" sz="2400" b="0" i="0">
                          <a:solidFill>
                            <a:srgbClr val="00000A"/>
                          </a:solidFill>
                          <a:effectLst/>
                          <a:latin typeface="Helvetica Neue Light"/>
                          <a:cs typeface="Helvetica Neue Light"/>
                        </a:rPr>
                        <a:t>61,104</a:t>
                      </a:r>
                    </a:p>
                  </a:txBody>
                  <a:tcPr marL="38100" marR="38100" marT="38100" marB="38100">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r>
              <a:tr h="426244">
                <a:tc>
                  <a:txBody>
                    <a:bodyPr/>
                    <a:lstStyle/>
                    <a:p>
                      <a:pPr algn="l" fontAlgn="b"/>
                      <a:r>
                        <a:rPr lang="en-US" sz="2400" b="0" i="0" u="none" strike="noStrike">
                          <a:solidFill>
                            <a:srgbClr val="000000"/>
                          </a:solidFill>
                          <a:effectLst/>
                          <a:latin typeface="Helvetica Neue Light"/>
                        </a:rPr>
                        <a:t>Free State</a:t>
                      </a:r>
                    </a:p>
                  </a:txBody>
                  <a:tcPr marL="12700" marR="12700" marT="12700"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rtl="0"/>
                      <a:r>
                        <a:rPr lang="en-ZA" sz="2400" b="0" i="0" dirty="0">
                          <a:solidFill>
                            <a:srgbClr val="00000A"/>
                          </a:solidFill>
                          <a:effectLst/>
                          <a:latin typeface="Helvetica Neue Light"/>
                          <a:cs typeface="Helvetica Neue Light"/>
                        </a:rPr>
                        <a:t>102,946</a:t>
                      </a:r>
                    </a:p>
                  </a:txBody>
                  <a:tcPr marL="38100" marR="38100" marT="38100" marB="38100">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rtl="0"/>
                      <a:r>
                        <a:rPr lang="en-ZA" sz="2400" b="0" i="0">
                          <a:solidFill>
                            <a:srgbClr val="00000A"/>
                          </a:solidFill>
                          <a:effectLst/>
                          <a:latin typeface="Helvetica Neue Light"/>
                          <a:cs typeface="Helvetica Neue Light"/>
                        </a:rPr>
                        <a:t>8,962</a:t>
                      </a:r>
                    </a:p>
                  </a:txBody>
                  <a:tcPr marL="38100" marR="38100" marT="38100" marB="38100">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r>
              <a:tr h="426244">
                <a:tc>
                  <a:txBody>
                    <a:bodyPr/>
                    <a:lstStyle/>
                    <a:p>
                      <a:pPr algn="l" fontAlgn="b"/>
                      <a:r>
                        <a:rPr lang="en-US" sz="2400" b="0" i="0" u="none" strike="noStrike">
                          <a:solidFill>
                            <a:srgbClr val="000000"/>
                          </a:solidFill>
                          <a:effectLst/>
                          <a:latin typeface="Helvetica Neue Light"/>
                        </a:rPr>
                        <a:t>Gauteng</a:t>
                      </a:r>
                    </a:p>
                  </a:txBody>
                  <a:tcPr marL="12700" marR="12700" marT="12700"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rtl="0"/>
                      <a:r>
                        <a:rPr lang="en-ZA" sz="2400" b="0" i="0" dirty="0">
                          <a:solidFill>
                            <a:srgbClr val="00000A"/>
                          </a:solidFill>
                          <a:effectLst/>
                          <a:latin typeface="Helvetica Neue Light"/>
                          <a:cs typeface="Helvetica Neue Light"/>
                        </a:rPr>
                        <a:t>1,766,923</a:t>
                      </a:r>
                    </a:p>
                  </a:txBody>
                  <a:tcPr marL="38100" marR="38100" marT="38100" marB="38100">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rtl="0"/>
                      <a:r>
                        <a:rPr lang="en-ZA" sz="2400" b="0" i="0">
                          <a:solidFill>
                            <a:srgbClr val="00000A"/>
                          </a:solidFill>
                          <a:effectLst/>
                          <a:latin typeface="Helvetica Neue Light"/>
                          <a:cs typeface="Helvetica Neue Light"/>
                        </a:rPr>
                        <a:t>129,689</a:t>
                      </a:r>
                    </a:p>
                  </a:txBody>
                  <a:tcPr marL="38100" marR="38100" marT="38100" marB="38100">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r>
              <a:tr h="426244">
                <a:tc>
                  <a:txBody>
                    <a:bodyPr/>
                    <a:lstStyle/>
                    <a:p>
                      <a:pPr algn="l" fontAlgn="b"/>
                      <a:r>
                        <a:rPr lang="en-US" sz="2400" b="0" i="0" u="none" strike="noStrike">
                          <a:solidFill>
                            <a:srgbClr val="000000"/>
                          </a:solidFill>
                          <a:effectLst/>
                          <a:latin typeface="Helvetica Neue Light"/>
                        </a:rPr>
                        <a:t>KwaZulu-Natal</a:t>
                      </a:r>
                    </a:p>
                  </a:txBody>
                  <a:tcPr marL="12700" marR="12700" marT="12700"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rtl="0"/>
                      <a:r>
                        <a:rPr lang="en-ZA" sz="2400" b="0" i="0" dirty="0">
                          <a:solidFill>
                            <a:srgbClr val="00000A"/>
                          </a:solidFill>
                          <a:effectLst/>
                          <a:latin typeface="Helvetica Neue Light"/>
                          <a:cs typeface="Helvetica Neue Light"/>
                        </a:rPr>
                        <a:t>336,226</a:t>
                      </a:r>
                    </a:p>
                  </a:txBody>
                  <a:tcPr marL="38100" marR="38100" marT="38100" marB="38100">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rtl="0"/>
                      <a:r>
                        <a:rPr lang="en-ZA" sz="2400" b="0" i="0">
                          <a:solidFill>
                            <a:srgbClr val="00000A"/>
                          </a:solidFill>
                          <a:effectLst/>
                          <a:latin typeface="Helvetica Neue Light"/>
                          <a:cs typeface="Helvetica Neue Light"/>
                        </a:rPr>
                        <a:t>34,668</a:t>
                      </a:r>
                    </a:p>
                  </a:txBody>
                  <a:tcPr marL="38100" marR="38100" marT="38100" marB="38100">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r>
              <a:tr h="426244">
                <a:tc>
                  <a:txBody>
                    <a:bodyPr/>
                    <a:lstStyle/>
                    <a:p>
                      <a:pPr algn="l" fontAlgn="b"/>
                      <a:r>
                        <a:rPr lang="en-US" sz="2400" b="0" i="0" u="none" strike="noStrike">
                          <a:solidFill>
                            <a:srgbClr val="000000"/>
                          </a:solidFill>
                          <a:effectLst/>
                          <a:latin typeface="Helvetica Neue Light"/>
                        </a:rPr>
                        <a:t>Limpopo</a:t>
                      </a:r>
                    </a:p>
                  </a:txBody>
                  <a:tcPr marL="12700" marR="12700" marT="12700"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rtl="0"/>
                      <a:r>
                        <a:rPr lang="en-ZA" sz="2400" b="0" i="0" dirty="0">
                          <a:solidFill>
                            <a:srgbClr val="00000A"/>
                          </a:solidFill>
                          <a:effectLst/>
                          <a:latin typeface="Helvetica Neue Light"/>
                          <a:cs typeface="Helvetica Neue Light"/>
                        </a:rPr>
                        <a:t>177,314</a:t>
                      </a:r>
                    </a:p>
                  </a:txBody>
                  <a:tcPr marL="38100" marR="38100" marT="38100" marB="38100">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rtl="0"/>
                      <a:r>
                        <a:rPr lang="en-ZA" sz="2400" b="0" i="0">
                          <a:solidFill>
                            <a:srgbClr val="00000A"/>
                          </a:solidFill>
                          <a:effectLst/>
                          <a:latin typeface="Helvetica Neue Light"/>
                          <a:cs typeface="Helvetica Neue Light"/>
                        </a:rPr>
                        <a:t>12,778</a:t>
                      </a:r>
                    </a:p>
                  </a:txBody>
                  <a:tcPr marL="38100" marR="38100" marT="38100" marB="38100">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r>
              <a:tr h="426244">
                <a:tc>
                  <a:txBody>
                    <a:bodyPr/>
                    <a:lstStyle/>
                    <a:p>
                      <a:pPr algn="l" fontAlgn="b"/>
                      <a:r>
                        <a:rPr lang="en-US" sz="2400" b="0" i="0" u="none" strike="noStrike">
                          <a:solidFill>
                            <a:srgbClr val="000000"/>
                          </a:solidFill>
                          <a:effectLst/>
                          <a:latin typeface="Helvetica Neue Light"/>
                        </a:rPr>
                        <a:t>Mpumalanga</a:t>
                      </a:r>
                    </a:p>
                  </a:txBody>
                  <a:tcPr marL="12700" marR="12700" marT="12700"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rtl="0"/>
                      <a:r>
                        <a:rPr lang="en-ZA" sz="2400" b="0" i="0" dirty="0">
                          <a:solidFill>
                            <a:srgbClr val="00000A"/>
                          </a:solidFill>
                          <a:effectLst/>
                          <a:latin typeface="Helvetica Neue Light"/>
                          <a:cs typeface="Helvetica Neue Light"/>
                        </a:rPr>
                        <a:t>709,691</a:t>
                      </a:r>
                    </a:p>
                  </a:txBody>
                  <a:tcPr marL="38100" marR="38100" marT="38100" marB="38100">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rtl="0"/>
                      <a:r>
                        <a:rPr lang="en-ZA" sz="2400" b="0" i="0">
                          <a:solidFill>
                            <a:srgbClr val="00000A"/>
                          </a:solidFill>
                          <a:effectLst/>
                          <a:latin typeface="Helvetica Neue Light"/>
                          <a:cs typeface="Helvetica Neue Light"/>
                        </a:rPr>
                        <a:t>52,600</a:t>
                      </a:r>
                    </a:p>
                  </a:txBody>
                  <a:tcPr marL="38100" marR="38100" marT="38100" marB="38100">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r>
              <a:tr h="426244">
                <a:tc>
                  <a:txBody>
                    <a:bodyPr/>
                    <a:lstStyle/>
                    <a:p>
                      <a:pPr algn="l" fontAlgn="b"/>
                      <a:r>
                        <a:rPr lang="en-US" sz="2400" b="0" i="0" u="none" strike="noStrike">
                          <a:solidFill>
                            <a:srgbClr val="000000"/>
                          </a:solidFill>
                          <a:effectLst/>
                          <a:latin typeface="Helvetica Neue Light"/>
                        </a:rPr>
                        <a:t>North West</a:t>
                      </a:r>
                    </a:p>
                  </a:txBody>
                  <a:tcPr marL="12700" marR="12700" marT="12700"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rtl="0"/>
                      <a:r>
                        <a:rPr lang="en-ZA" sz="2400" b="0" i="0" dirty="0">
                          <a:solidFill>
                            <a:srgbClr val="00000A"/>
                          </a:solidFill>
                          <a:effectLst/>
                          <a:latin typeface="Helvetica Neue Light"/>
                          <a:cs typeface="Helvetica Neue Light"/>
                        </a:rPr>
                        <a:t>352,955</a:t>
                      </a:r>
                    </a:p>
                  </a:txBody>
                  <a:tcPr marL="38100" marR="38100" marT="38100" marB="38100">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rtl="0"/>
                      <a:r>
                        <a:rPr lang="en-ZA" sz="2400" b="0" i="0">
                          <a:solidFill>
                            <a:srgbClr val="00000A"/>
                          </a:solidFill>
                          <a:effectLst/>
                          <a:latin typeface="Helvetica Neue Light"/>
                          <a:cs typeface="Helvetica Neue Light"/>
                        </a:rPr>
                        <a:t>26,087</a:t>
                      </a:r>
                    </a:p>
                  </a:txBody>
                  <a:tcPr marL="38100" marR="38100" marT="38100" marB="38100">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r>
              <a:tr h="426244">
                <a:tc>
                  <a:txBody>
                    <a:bodyPr/>
                    <a:lstStyle/>
                    <a:p>
                      <a:pPr algn="l" fontAlgn="b"/>
                      <a:r>
                        <a:rPr lang="en-US" sz="2400" b="0" i="0" u="none" strike="noStrike">
                          <a:solidFill>
                            <a:srgbClr val="000000"/>
                          </a:solidFill>
                          <a:effectLst/>
                          <a:latin typeface="Helvetica Neue Light"/>
                        </a:rPr>
                        <a:t>Northern Cape</a:t>
                      </a:r>
                    </a:p>
                  </a:txBody>
                  <a:tcPr marL="12700" marR="12700" marT="12700"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rtl="0"/>
                      <a:r>
                        <a:rPr lang="en-ZA" sz="2400" b="0" i="0" dirty="0">
                          <a:solidFill>
                            <a:srgbClr val="00000A"/>
                          </a:solidFill>
                          <a:effectLst/>
                          <a:latin typeface="Helvetica Neue Light"/>
                          <a:cs typeface="Helvetica Neue Light"/>
                        </a:rPr>
                        <a:t>357,777</a:t>
                      </a:r>
                    </a:p>
                  </a:txBody>
                  <a:tcPr marL="38100" marR="38100" marT="38100" marB="38100">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rtl="0"/>
                      <a:r>
                        <a:rPr lang="en-ZA" sz="2400" b="0" i="0">
                          <a:solidFill>
                            <a:srgbClr val="00000A"/>
                          </a:solidFill>
                          <a:effectLst/>
                          <a:latin typeface="Helvetica Neue Light"/>
                          <a:cs typeface="Helvetica Neue Light"/>
                        </a:rPr>
                        <a:t>37,900</a:t>
                      </a:r>
                    </a:p>
                  </a:txBody>
                  <a:tcPr marL="38100" marR="38100" marT="38100" marB="38100">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r>
              <a:tr h="426244">
                <a:tc>
                  <a:txBody>
                    <a:bodyPr/>
                    <a:lstStyle/>
                    <a:p>
                      <a:pPr algn="l" fontAlgn="b"/>
                      <a:r>
                        <a:rPr lang="en-US" sz="2400" b="0" i="0" u="none" strike="noStrike">
                          <a:solidFill>
                            <a:srgbClr val="000000"/>
                          </a:solidFill>
                          <a:effectLst/>
                          <a:latin typeface="Helvetica Neue Light"/>
                        </a:rPr>
                        <a:t>Western Cape</a:t>
                      </a:r>
                    </a:p>
                  </a:txBody>
                  <a:tcPr marL="12700" marR="12700" marT="12700" marB="0" anchor="b">
                    <a:lnL>
                      <a:noFill/>
                    </a:lnL>
                    <a:lnR>
                      <a:noFill/>
                    </a:lnR>
                    <a:lnT w="6350" cap="flat" cmpd="sng" algn="ctr">
                      <a:solidFill>
                        <a:srgbClr val="EBF1DE"/>
                      </a:solidFill>
                      <a:prstDash val="solid"/>
                      <a:round/>
                      <a:headEnd type="none" w="med" len="med"/>
                      <a:tailEnd type="none" w="med" len="med"/>
                    </a:lnT>
                    <a:lnB w="25400" cap="flat" cmpd="dbl" algn="ctr">
                      <a:solidFill>
                        <a:srgbClr val="76933C"/>
                      </a:solidFill>
                      <a:prstDash val="solid"/>
                      <a:round/>
                      <a:headEnd type="none" w="med" len="med"/>
                      <a:tailEnd type="none" w="med" len="med"/>
                    </a:lnB>
                  </a:tcPr>
                </a:tc>
                <a:tc>
                  <a:txBody>
                    <a:bodyPr/>
                    <a:lstStyle/>
                    <a:p>
                      <a:pPr algn="r" rtl="0"/>
                      <a:r>
                        <a:rPr lang="en-ZA" sz="2400" b="0" i="0" dirty="0">
                          <a:solidFill>
                            <a:srgbClr val="00000A"/>
                          </a:solidFill>
                          <a:effectLst/>
                          <a:latin typeface="Helvetica Neue Light"/>
                          <a:cs typeface="Helvetica Neue Light"/>
                        </a:rPr>
                        <a:t>490,543</a:t>
                      </a:r>
                    </a:p>
                  </a:txBody>
                  <a:tcPr marL="38100" marR="38100" marT="38100" marB="38100">
                    <a:lnL>
                      <a:noFill/>
                    </a:lnL>
                    <a:lnR>
                      <a:noFill/>
                    </a:lnR>
                    <a:lnT w="6350" cap="flat" cmpd="sng" algn="ctr">
                      <a:solidFill>
                        <a:srgbClr val="EBF1DE"/>
                      </a:solidFill>
                      <a:prstDash val="solid"/>
                      <a:round/>
                      <a:headEnd type="none" w="med" len="med"/>
                      <a:tailEnd type="none" w="med" len="med"/>
                    </a:lnT>
                    <a:lnB w="25400" cap="flat" cmpd="dbl" algn="ctr">
                      <a:solidFill>
                        <a:srgbClr val="76933C"/>
                      </a:solidFill>
                      <a:prstDash val="solid"/>
                      <a:round/>
                      <a:headEnd type="none" w="med" len="med"/>
                      <a:tailEnd type="none" w="med" len="med"/>
                    </a:lnB>
                  </a:tcPr>
                </a:tc>
                <a:tc>
                  <a:txBody>
                    <a:bodyPr/>
                    <a:lstStyle/>
                    <a:p>
                      <a:pPr algn="r" rtl="0"/>
                      <a:r>
                        <a:rPr lang="en-ZA" sz="2400" b="0" i="0">
                          <a:solidFill>
                            <a:srgbClr val="00000A"/>
                          </a:solidFill>
                          <a:effectLst/>
                          <a:latin typeface="Helvetica Neue Light"/>
                          <a:cs typeface="Helvetica Neue Light"/>
                        </a:rPr>
                        <a:t>57,060</a:t>
                      </a:r>
                    </a:p>
                  </a:txBody>
                  <a:tcPr marL="38100" marR="38100" marT="38100" marB="38100">
                    <a:lnL>
                      <a:noFill/>
                    </a:lnL>
                    <a:lnR>
                      <a:noFill/>
                    </a:lnR>
                    <a:lnT w="6350" cap="flat" cmpd="sng" algn="ctr">
                      <a:solidFill>
                        <a:srgbClr val="EBF1DE"/>
                      </a:solidFill>
                      <a:prstDash val="solid"/>
                      <a:round/>
                      <a:headEnd type="none" w="med" len="med"/>
                      <a:tailEnd type="none" w="med" len="med"/>
                    </a:lnT>
                    <a:lnB w="25400" cap="flat" cmpd="dbl" algn="ctr">
                      <a:solidFill>
                        <a:srgbClr val="76933C"/>
                      </a:solidFill>
                      <a:prstDash val="solid"/>
                      <a:round/>
                      <a:headEnd type="none" w="med" len="med"/>
                      <a:tailEnd type="none" w="med" len="med"/>
                    </a:lnB>
                  </a:tcPr>
                </a:tc>
              </a:tr>
              <a:tr h="426244">
                <a:tc>
                  <a:txBody>
                    <a:bodyPr/>
                    <a:lstStyle/>
                    <a:p>
                      <a:pPr algn="l" fontAlgn="b"/>
                      <a:r>
                        <a:rPr lang="en-US" sz="2400" b="1" i="0" u="none" strike="noStrike">
                          <a:solidFill>
                            <a:srgbClr val="000000"/>
                          </a:solidFill>
                          <a:effectLst/>
                          <a:latin typeface="Helvetica Neue Light"/>
                        </a:rPr>
                        <a:t>Grand Total</a:t>
                      </a:r>
                    </a:p>
                  </a:txBody>
                  <a:tcPr marL="12700" marR="12700" marT="12700" marB="0" anchor="b">
                    <a:lnL>
                      <a:noFill/>
                    </a:lnL>
                    <a:lnR>
                      <a:noFill/>
                    </a:lnR>
                    <a:lnT w="25400" cap="flat" cmpd="dbl" algn="ctr">
                      <a:solidFill>
                        <a:srgbClr val="76933C"/>
                      </a:solidFill>
                      <a:prstDash val="solid"/>
                      <a:round/>
                      <a:headEnd type="none" w="med" len="med"/>
                      <a:tailEnd type="none" w="med" len="med"/>
                    </a:lnT>
                    <a:lnB>
                      <a:noFill/>
                    </a:lnB>
                  </a:tcPr>
                </a:tc>
                <a:tc>
                  <a:txBody>
                    <a:bodyPr/>
                    <a:lstStyle/>
                    <a:p>
                      <a:pPr algn="r" rtl="0"/>
                      <a:r>
                        <a:rPr lang="en-ZA" sz="2400" b="0" i="0" dirty="0">
                          <a:solidFill>
                            <a:srgbClr val="00000A"/>
                          </a:solidFill>
                          <a:effectLst/>
                          <a:latin typeface="Helvetica Neue Light"/>
                          <a:cs typeface="Helvetica Neue Light"/>
                        </a:rPr>
                        <a:t>4,882,981</a:t>
                      </a:r>
                    </a:p>
                  </a:txBody>
                  <a:tcPr marL="38100" marR="38100" marT="38100" marB="38100">
                    <a:lnL>
                      <a:noFill/>
                    </a:lnL>
                    <a:lnR>
                      <a:noFill/>
                    </a:lnR>
                    <a:lnT w="25400" cap="flat" cmpd="dbl" algn="ctr">
                      <a:solidFill>
                        <a:srgbClr val="76933C"/>
                      </a:solidFill>
                      <a:prstDash val="solid"/>
                      <a:round/>
                      <a:headEnd type="none" w="med" len="med"/>
                      <a:tailEnd type="none" w="med" len="med"/>
                    </a:lnT>
                    <a:lnB>
                      <a:noFill/>
                    </a:lnB>
                  </a:tcPr>
                </a:tc>
                <a:tc>
                  <a:txBody>
                    <a:bodyPr/>
                    <a:lstStyle/>
                    <a:p>
                      <a:pPr algn="r" rtl="0"/>
                      <a:r>
                        <a:rPr lang="en-ZA" sz="2400" b="0" i="0" dirty="0">
                          <a:solidFill>
                            <a:srgbClr val="00000A"/>
                          </a:solidFill>
                          <a:effectLst/>
                          <a:latin typeface="Helvetica Neue Light"/>
                          <a:cs typeface="Helvetica Neue Light"/>
                        </a:rPr>
                        <a:t>420,848</a:t>
                      </a:r>
                    </a:p>
                  </a:txBody>
                  <a:tcPr marL="38100" marR="38100" marT="38100" marB="38100">
                    <a:lnL>
                      <a:noFill/>
                    </a:lnL>
                    <a:lnR>
                      <a:noFill/>
                    </a:lnR>
                    <a:lnT w="25400" cap="flat" cmpd="dbl" algn="ctr">
                      <a:solidFill>
                        <a:srgbClr val="76933C"/>
                      </a:solidFill>
                      <a:prstDash val="solid"/>
                      <a:round/>
                      <a:headEnd type="none" w="med" len="med"/>
                      <a:tailEnd type="none" w="med" len="med"/>
                    </a:lnT>
                    <a:lnB>
                      <a:noFill/>
                    </a:lnB>
                  </a:tcPr>
                </a:tc>
              </a:tr>
            </a:tbl>
          </a:graphicData>
        </a:graphic>
      </p:graphicFrame>
    </p:spTree>
    <p:extLst>
      <p:ext uri="{BB962C8B-B14F-4D97-AF65-F5344CB8AC3E}">
        <p14:creationId xmlns:p14="http://schemas.microsoft.com/office/powerpoint/2010/main" val="527407421"/>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9144000" cy="1143000"/>
          </a:xfrm>
        </p:spPr>
        <p:txBody>
          <a:bodyPr/>
          <a:lstStyle/>
          <a:p>
            <a:r>
              <a:rPr lang="en-GB" dirty="0" smtClean="0"/>
              <a:t>Food Poverty Line Deficit Totals</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875276507"/>
              </p:ext>
            </p:extLst>
          </p:nvPr>
        </p:nvGraphicFramePr>
        <p:xfrm>
          <a:off x="1028700" y="1470815"/>
          <a:ext cx="7061200" cy="4845844"/>
        </p:xfrm>
        <a:graphic>
          <a:graphicData uri="http://schemas.openxmlformats.org/drawingml/2006/table">
            <a:tbl>
              <a:tblPr/>
              <a:tblGrid>
                <a:gridCol w="2527300"/>
                <a:gridCol w="2172050"/>
                <a:gridCol w="2361850"/>
              </a:tblGrid>
              <a:tr h="426244">
                <a:tc>
                  <a:txBody>
                    <a:bodyPr/>
                    <a:lstStyle/>
                    <a:p>
                      <a:pPr algn="l" fontAlgn="b"/>
                      <a:r>
                        <a:rPr lang="en-US" sz="2400" b="0" i="0" u="none" strike="noStrike" dirty="0" smtClean="0">
                          <a:solidFill>
                            <a:srgbClr val="FFFFFF"/>
                          </a:solidFill>
                          <a:effectLst/>
                          <a:latin typeface="Helvetica Neue Light"/>
                        </a:rPr>
                        <a:t>Province</a:t>
                      </a:r>
                      <a:endParaRPr lang="en-US" sz="2400" b="0" i="0" u="none" strike="noStrike" dirty="0">
                        <a:solidFill>
                          <a:srgbClr val="FFFFFF"/>
                        </a:solidFill>
                        <a:effectLst/>
                        <a:latin typeface="Helvetica Neue Light"/>
                      </a:endParaRPr>
                    </a:p>
                  </a:txBody>
                  <a:tcPr marL="12700" marR="12700" marT="12700" marB="0" anchor="b">
                    <a:lnL>
                      <a:noFill/>
                    </a:lnL>
                    <a:lnR>
                      <a:noFill/>
                    </a:lnR>
                    <a:lnT w="6350" cap="flat" cmpd="sng" algn="ctr">
                      <a:solidFill>
                        <a:srgbClr val="76933C"/>
                      </a:solidFill>
                      <a:prstDash val="solid"/>
                      <a:round/>
                      <a:headEnd type="none" w="med" len="med"/>
                      <a:tailEnd type="none" w="med" len="med"/>
                    </a:lnT>
                    <a:lnB w="6350" cap="flat" cmpd="sng" algn="ctr">
                      <a:solidFill>
                        <a:srgbClr val="EBF1DE"/>
                      </a:solidFill>
                      <a:prstDash val="solid"/>
                      <a:round/>
                      <a:headEnd type="none" w="med" len="med"/>
                      <a:tailEnd type="none" w="med" len="med"/>
                    </a:lnB>
                    <a:solidFill>
                      <a:srgbClr val="76933C"/>
                    </a:solidFill>
                  </a:tcPr>
                </a:tc>
                <a:tc>
                  <a:txBody>
                    <a:bodyPr/>
                    <a:lstStyle/>
                    <a:p>
                      <a:pPr algn="r" fontAlgn="b"/>
                      <a:r>
                        <a:rPr lang="en-US" sz="2400" b="0" i="0" u="none" strike="noStrike" dirty="0" smtClean="0">
                          <a:solidFill>
                            <a:srgbClr val="FFFFFF"/>
                          </a:solidFill>
                          <a:effectLst/>
                          <a:latin typeface="Helvetica Neue Light"/>
                        </a:rPr>
                        <a:t>Pop at Risk</a:t>
                      </a:r>
                      <a:endParaRPr lang="en-US" sz="2400" b="0" i="0" u="none" strike="noStrike" dirty="0">
                        <a:solidFill>
                          <a:srgbClr val="FFFFFF"/>
                        </a:solidFill>
                        <a:effectLst/>
                        <a:latin typeface="Helvetica Neue Light"/>
                      </a:endParaRPr>
                    </a:p>
                  </a:txBody>
                  <a:tcPr marL="12700" marR="12700" marT="12700" marB="0" anchor="b">
                    <a:lnL>
                      <a:noFill/>
                    </a:lnL>
                    <a:lnR>
                      <a:noFill/>
                    </a:lnR>
                    <a:lnT w="6350" cap="flat" cmpd="sng" algn="ctr">
                      <a:solidFill>
                        <a:srgbClr val="76933C"/>
                      </a:solidFill>
                      <a:prstDash val="solid"/>
                      <a:round/>
                      <a:headEnd type="none" w="med" len="med"/>
                      <a:tailEnd type="none" w="med" len="med"/>
                    </a:lnT>
                    <a:lnB w="6350" cap="flat" cmpd="sng" algn="ctr">
                      <a:solidFill>
                        <a:srgbClr val="EBF1DE"/>
                      </a:solidFill>
                      <a:prstDash val="solid"/>
                      <a:round/>
                      <a:headEnd type="none" w="med" len="med"/>
                      <a:tailEnd type="none" w="med" len="med"/>
                    </a:lnB>
                    <a:solidFill>
                      <a:srgbClr val="76933C"/>
                    </a:solidFill>
                  </a:tcPr>
                </a:tc>
                <a:tc>
                  <a:txBody>
                    <a:bodyPr/>
                    <a:lstStyle/>
                    <a:p>
                      <a:pPr algn="r" fontAlgn="b"/>
                      <a:r>
                        <a:rPr lang="en-US" sz="2400" b="0" i="0" u="none" strike="noStrike" dirty="0" smtClean="0">
                          <a:solidFill>
                            <a:srgbClr val="FFFFFF"/>
                          </a:solidFill>
                          <a:effectLst/>
                          <a:latin typeface="Helvetica Neue Light"/>
                        </a:rPr>
                        <a:t>FPL Deficit</a:t>
                      </a:r>
                      <a:endParaRPr lang="en-US" sz="2400" b="0" i="0" u="none" strike="noStrike" dirty="0">
                        <a:solidFill>
                          <a:srgbClr val="FFFFFF"/>
                        </a:solidFill>
                        <a:effectLst/>
                        <a:latin typeface="Helvetica Neue Light"/>
                      </a:endParaRPr>
                    </a:p>
                  </a:txBody>
                  <a:tcPr marL="12700" marR="12700" marT="12700" marB="0" anchor="b">
                    <a:lnL>
                      <a:noFill/>
                    </a:lnL>
                    <a:lnR>
                      <a:noFill/>
                    </a:lnR>
                    <a:lnT w="6350" cap="flat" cmpd="sng" algn="ctr">
                      <a:solidFill>
                        <a:srgbClr val="76933C"/>
                      </a:solidFill>
                      <a:prstDash val="solid"/>
                      <a:round/>
                      <a:headEnd type="none" w="med" len="med"/>
                      <a:tailEnd type="none" w="med" len="med"/>
                    </a:lnT>
                    <a:lnB w="6350" cap="flat" cmpd="sng" algn="ctr">
                      <a:solidFill>
                        <a:srgbClr val="EBF1DE"/>
                      </a:solidFill>
                      <a:prstDash val="solid"/>
                      <a:round/>
                      <a:headEnd type="none" w="med" len="med"/>
                      <a:tailEnd type="none" w="med" len="med"/>
                    </a:lnB>
                    <a:solidFill>
                      <a:srgbClr val="76933C"/>
                    </a:solidFill>
                  </a:tcPr>
                </a:tc>
              </a:tr>
              <a:tr h="426244">
                <a:tc>
                  <a:txBody>
                    <a:bodyPr/>
                    <a:lstStyle/>
                    <a:p>
                      <a:pPr algn="l" fontAlgn="b"/>
                      <a:r>
                        <a:rPr lang="en-US" sz="2400" b="0" i="0" u="none" strike="noStrike" dirty="0">
                          <a:solidFill>
                            <a:srgbClr val="000000"/>
                          </a:solidFill>
                          <a:effectLst/>
                          <a:latin typeface="Helvetica Neue Light"/>
                        </a:rPr>
                        <a:t>Eastern Cape</a:t>
                      </a:r>
                    </a:p>
                  </a:txBody>
                  <a:tcPr marL="12700" marR="12700" marT="12700"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rtl="0"/>
                      <a:r>
                        <a:rPr lang="en-ZA" sz="2400" b="0" i="0" dirty="0">
                          <a:solidFill>
                            <a:srgbClr val="00000A"/>
                          </a:solidFill>
                          <a:effectLst/>
                          <a:latin typeface="Helvetica Neue Light"/>
                          <a:cs typeface="Helvetica Neue Light"/>
                        </a:rPr>
                        <a:t>588,606</a:t>
                      </a:r>
                    </a:p>
                  </a:txBody>
                  <a:tcPr marL="38100" marR="38100" marT="38100" marB="38100">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rtl="0"/>
                      <a:r>
                        <a:rPr lang="en-ZA" sz="2400" b="0" i="0">
                          <a:solidFill>
                            <a:srgbClr val="00000A"/>
                          </a:solidFill>
                          <a:effectLst/>
                          <a:latin typeface="Helvetica Neue Light"/>
                          <a:cs typeface="Helvetica Neue Light"/>
                        </a:rPr>
                        <a:t>1,074,977,708</a:t>
                      </a:r>
                    </a:p>
                  </a:txBody>
                  <a:tcPr marL="38100" marR="38100" marT="38100" marB="38100">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r>
              <a:tr h="426244">
                <a:tc>
                  <a:txBody>
                    <a:bodyPr/>
                    <a:lstStyle/>
                    <a:p>
                      <a:pPr algn="l" fontAlgn="b"/>
                      <a:r>
                        <a:rPr lang="en-US" sz="2400" b="0" i="0" u="none" strike="noStrike" dirty="0">
                          <a:solidFill>
                            <a:srgbClr val="000000"/>
                          </a:solidFill>
                          <a:effectLst/>
                          <a:latin typeface="Helvetica Neue Light"/>
                        </a:rPr>
                        <a:t>Free State</a:t>
                      </a:r>
                    </a:p>
                  </a:txBody>
                  <a:tcPr marL="12700" marR="12700" marT="12700"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rtl="0"/>
                      <a:r>
                        <a:rPr lang="en-ZA" sz="2400" b="0" i="0" dirty="0">
                          <a:solidFill>
                            <a:srgbClr val="00000A"/>
                          </a:solidFill>
                          <a:effectLst/>
                          <a:latin typeface="Helvetica Neue Light"/>
                          <a:cs typeface="Helvetica Neue Light"/>
                        </a:rPr>
                        <a:t>102,946</a:t>
                      </a:r>
                    </a:p>
                  </a:txBody>
                  <a:tcPr marL="38100" marR="38100" marT="38100" marB="38100">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rtl="0"/>
                      <a:r>
                        <a:rPr lang="en-ZA" sz="2400" b="0" i="0">
                          <a:solidFill>
                            <a:srgbClr val="00000A"/>
                          </a:solidFill>
                          <a:effectLst/>
                          <a:latin typeface="Helvetica Neue Light"/>
                          <a:cs typeface="Helvetica Neue Light"/>
                        </a:rPr>
                        <a:t>150,563,075</a:t>
                      </a:r>
                    </a:p>
                  </a:txBody>
                  <a:tcPr marL="38100" marR="38100" marT="38100" marB="38100">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r>
              <a:tr h="426244">
                <a:tc>
                  <a:txBody>
                    <a:bodyPr/>
                    <a:lstStyle/>
                    <a:p>
                      <a:pPr algn="l" fontAlgn="b"/>
                      <a:r>
                        <a:rPr lang="en-US" sz="2400" b="0" i="0" u="none" strike="noStrike" dirty="0" smtClean="0">
                          <a:solidFill>
                            <a:srgbClr val="000000"/>
                          </a:solidFill>
                          <a:effectLst/>
                          <a:latin typeface="Helvetica Neue Light"/>
                        </a:rPr>
                        <a:t>KwaZulu-Natal</a:t>
                      </a:r>
                      <a:endParaRPr lang="en-US" sz="2400" b="0" i="0" u="none" strike="noStrike" dirty="0">
                        <a:solidFill>
                          <a:srgbClr val="000000"/>
                        </a:solidFill>
                        <a:effectLst/>
                        <a:latin typeface="Helvetica Neue Light"/>
                      </a:endParaRPr>
                    </a:p>
                  </a:txBody>
                  <a:tcPr marL="12700" marR="12700" marT="12700"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rtl="0"/>
                      <a:r>
                        <a:rPr lang="en-ZA" sz="2400" b="0" i="0" dirty="0">
                          <a:solidFill>
                            <a:srgbClr val="00000A"/>
                          </a:solidFill>
                          <a:effectLst/>
                          <a:latin typeface="Helvetica Neue Light"/>
                          <a:cs typeface="Helvetica Neue Light"/>
                        </a:rPr>
                        <a:t>1,799,426</a:t>
                      </a:r>
                    </a:p>
                  </a:txBody>
                  <a:tcPr marL="38100" marR="38100" marT="38100" marB="38100">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rtl="0"/>
                      <a:r>
                        <a:rPr lang="en-ZA" sz="2400" b="0" i="0">
                          <a:solidFill>
                            <a:srgbClr val="00000A"/>
                          </a:solidFill>
                          <a:effectLst/>
                          <a:latin typeface="Helvetica Neue Light"/>
                          <a:cs typeface="Helvetica Neue Light"/>
                        </a:rPr>
                        <a:t>2,979,042,673</a:t>
                      </a:r>
                    </a:p>
                  </a:txBody>
                  <a:tcPr marL="38100" marR="38100" marT="38100" marB="38100">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r>
              <a:tr h="426244">
                <a:tc>
                  <a:txBody>
                    <a:bodyPr/>
                    <a:lstStyle/>
                    <a:p>
                      <a:pPr algn="l" fontAlgn="b"/>
                      <a:r>
                        <a:rPr lang="en-US" sz="2400" b="0" i="0" u="none" strike="noStrike" dirty="0" smtClean="0">
                          <a:solidFill>
                            <a:srgbClr val="000000"/>
                          </a:solidFill>
                          <a:effectLst/>
                          <a:latin typeface="Helvetica Neue Light"/>
                        </a:rPr>
                        <a:t>North West</a:t>
                      </a:r>
                      <a:endParaRPr lang="en-US" sz="2400" b="0" i="0" u="none" strike="noStrike" dirty="0">
                        <a:solidFill>
                          <a:srgbClr val="000000"/>
                        </a:solidFill>
                        <a:effectLst/>
                        <a:latin typeface="Helvetica Neue Light"/>
                      </a:endParaRPr>
                    </a:p>
                  </a:txBody>
                  <a:tcPr marL="12700" marR="12700" marT="12700"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rtl="0"/>
                      <a:r>
                        <a:rPr lang="en-ZA" sz="2400" b="0" i="0" dirty="0">
                          <a:solidFill>
                            <a:srgbClr val="00000A"/>
                          </a:solidFill>
                          <a:effectLst/>
                          <a:latin typeface="Helvetica Neue Light"/>
                          <a:cs typeface="Helvetica Neue Light"/>
                        </a:rPr>
                        <a:t>336,226</a:t>
                      </a:r>
                    </a:p>
                  </a:txBody>
                  <a:tcPr marL="38100" marR="38100" marT="38100" marB="38100">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rtl="0"/>
                      <a:r>
                        <a:rPr lang="en-ZA" sz="2400" b="0" i="0">
                          <a:solidFill>
                            <a:srgbClr val="00000A"/>
                          </a:solidFill>
                          <a:effectLst/>
                          <a:latin typeface="Helvetica Neue Light"/>
                          <a:cs typeface="Helvetica Neue Light"/>
                        </a:rPr>
                        <a:t>652,102,973</a:t>
                      </a:r>
                    </a:p>
                  </a:txBody>
                  <a:tcPr marL="38100" marR="38100" marT="38100" marB="38100">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r>
              <a:tr h="426244">
                <a:tc>
                  <a:txBody>
                    <a:bodyPr/>
                    <a:lstStyle/>
                    <a:p>
                      <a:pPr algn="l" fontAlgn="b"/>
                      <a:r>
                        <a:rPr lang="en-US" sz="2400" b="0" i="0" u="none" strike="noStrike" dirty="0" smtClean="0">
                          <a:solidFill>
                            <a:srgbClr val="000000"/>
                          </a:solidFill>
                          <a:effectLst/>
                          <a:latin typeface="Helvetica Neue Light"/>
                        </a:rPr>
                        <a:t>Northern</a:t>
                      </a:r>
                      <a:r>
                        <a:rPr lang="en-US" sz="2400" b="0" i="0" u="none" strike="noStrike" baseline="0" dirty="0" smtClean="0">
                          <a:solidFill>
                            <a:srgbClr val="000000"/>
                          </a:solidFill>
                          <a:effectLst/>
                          <a:latin typeface="Helvetica Neue Light"/>
                        </a:rPr>
                        <a:t> Cape</a:t>
                      </a:r>
                      <a:endParaRPr lang="en-US" sz="2400" b="0" i="0" u="none" strike="noStrike" dirty="0">
                        <a:solidFill>
                          <a:srgbClr val="000000"/>
                        </a:solidFill>
                        <a:effectLst/>
                        <a:latin typeface="Helvetica Neue Light"/>
                      </a:endParaRPr>
                    </a:p>
                  </a:txBody>
                  <a:tcPr marL="12700" marR="12700" marT="12700"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rtl="0"/>
                      <a:r>
                        <a:rPr lang="en-ZA" sz="2400" b="0" i="0" dirty="0">
                          <a:solidFill>
                            <a:srgbClr val="00000A"/>
                          </a:solidFill>
                          <a:effectLst/>
                          <a:latin typeface="Helvetica Neue Light"/>
                          <a:cs typeface="Helvetica Neue Light"/>
                        </a:rPr>
                        <a:t>177,314</a:t>
                      </a:r>
                    </a:p>
                  </a:txBody>
                  <a:tcPr marL="38100" marR="38100" marT="38100" marB="38100">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rtl="0"/>
                      <a:r>
                        <a:rPr lang="en-ZA" sz="2400" b="0" i="0">
                          <a:solidFill>
                            <a:srgbClr val="00000A"/>
                          </a:solidFill>
                          <a:effectLst/>
                          <a:latin typeface="Helvetica Neue Light"/>
                          <a:cs typeface="Helvetica Neue Light"/>
                        </a:rPr>
                        <a:t>234,940,381</a:t>
                      </a:r>
                    </a:p>
                  </a:txBody>
                  <a:tcPr marL="38100" marR="38100" marT="38100" marB="38100">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r>
              <a:tr h="426244">
                <a:tc>
                  <a:txBody>
                    <a:bodyPr/>
                    <a:lstStyle/>
                    <a:p>
                      <a:pPr algn="l" fontAlgn="b"/>
                      <a:r>
                        <a:rPr lang="en-US" sz="2400" b="0" i="0" u="none" strike="noStrike" dirty="0" smtClean="0">
                          <a:solidFill>
                            <a:srgbClr val="000000"/>
                          </a:solidFill>
                          <a:effectLst/>
                          <a:latin typeface="Helvetica Neue Light"/>
                        </a:rPr>
                        <a:t>Western Cape</a:t>
                      </a:r>
                      <a:endParaRPr lang="en-US" sz="2400" b="0" i="0" u="none" strike="noStrike" dirty="0">
                        <a:solidFill>
                          <a:srgbClr val="000000"/>
                        </a:solidFill>
                        <a:effectLst/>
                        <a:latin typeface="Helvetica Neue Light"/>
                      </a:endParaRPr>
                    </a:p>
                  </a:txBody>
                  <a:tcPr marL="12700" marR="12700" marT="12700"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rtl="0"/>
                      <a:r>
                        <a:rPr lang="en-ZA" sz="2400" b="0" i="0" dirty="0">
                          <a:solidFill>
                            <a:srgbClr val="00000A"/>
                          </a:solidFill>
                          <a:effectLst/>
                          <a:latin typeface="Helvetica Neue Light"/>
                          <a:cs typeface="Helvetica Neue Light"/>
                        </a:rPr>
                        <a:t>709,691</a:t>
                      </a:r>
                    </a:p>
                  </a:txBody>
                  <a:tcPr marL="38100" marR="38100" marT="38100" marB="38100">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rtl="0"/>
                      <a:r>
                        <a:rPr lang="en-ZA" sz="2400" b="0" i="0">
                          <a:solidFill>
                            <a:srgbClr val="00000A"/>
                          </a:solidFill>
                          <a:effectLst/>
                          <a:latin typeface="Helvetica Neue Light"/>
                          <a:cs typeface="Helvetica Neue Light"/>
                        </a:rPr>
                        <a:t>864,660,857</a:t>
                      </a:r>
                    </a:p>
                  </a:txBody>
                  <a:tcPr marL="38100" marR="38100" marT="38100" marB="38100">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r>
              <a:tr h="426244">
                <a:tc>
                  <a:txBody>
                    <a:bodyPr/>
                    <a:lstStyle/>
                    <a:p>
                      <a:pPr algn="l" fontAlgn="b"/>
                      <a:r>
                        <a:rPr lang="en-US" sz="2400" b="0" i="0" u="none" strike="noStrike" dirty="0" smtClean="0">
                          <a:solidFill>
                            <a:srgbClr val="000000"/>
                          </a:solidFill>
                          <a:effectLst/>
                          <a:latin typeface="Helvetica Neue Light"/>
                        </a:rPr>
                        <a:t>Gauteng</a:t>
                      </a:r>
                      <a:endParaRPr lang="en-US" sz="2400" b="0" i="0" u="none" strike="noStrike" dirty="0">
                        <a:solidFill>
                          <a:srgbClr val="000000"/>
                        </a:solidFill>
                        <a:effectLst/>
                        <a:latin typeface="Helvetica Neue Light"/>
                      </a:endParaRPr>
                    </a:p>
                  </a:txBody>
                  <a:tcPr marL="12700" marR="12700" marT="12700"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rtl="0"/>
                      <a:r>
                        <a:rPr lang="en-ZA" sz="2400" b="0" i="0" dirty="0">
                          <a:solidFill>
                            <a:srgbClr val="00000A"/>
                          </a:solidFill>
                          <a:effectLst/>
                          <a:latin typeface="Helvetica Neue Light"/>
                          <a:cs typeface="Helvetica Neue Light"/>
                        </a:rPr>
                        <a:t>352,955</a:t>
                      </a:r>
                    </a:p>
                  </a:txBody>
                  <a:tcPr marL="38100" marR="38100" marT="38100" marB="38100">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rtl="0"/>
                      <a:r>
                        <a:rPr lang="en-ZA" sz="2400" b="0" i="0">
                          <a:solidFill>
                            <a:srgbClr val="00000A"/>
                          </a:solidFill>
                          <a:effectLst/>
                          <a:latin typeface="Helvetica Neue Light"/>
                          <a:cs typeface="Helvetica Neue Light"/>
                        </a:rPr>
                        <a:t>436,536,551</a:t>
                      </a:r>
                    </a:p>
                  </a:txBody>
                  <a:tcPr marL="38100" marR="38100" marT="38100" marB="38100">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r>
              <a:tr h="426244">
                <a:tc>
                  <a:txBody>
                    <a:bodyPr/>
                    <a:lstStyle/>
                    <a:p>
                      <a:pPr algn="l" fontAlgn="b"/>
                      <a:r>
                        <a:rPr lang="en-US" sz="2400" b="0" i="0" u="none" strike="noStrike" dirty="0" smtClean="0">
                          <a:solidFill>
                            <a:srgbClr val="000000"/>
                          </a:solidFill>
                          <a:effectLst/>
                          <a:latin typeface="Helvetica Neue Light"/>
                        </a:rPr>
                        <a:t>Mpumalanga</a:t>
                      </a:r>
                      <a:endParaRPr lang="en-US" sz="2400" b="0" i="0" u="none" strike="noStrike" dirty="0">
                        <a:solidFill>
                          <a:srgbClr val="000000"/>
                        </a:solidFill>
                        <a:effectLst/>
                        <a:latin typeface="Helvetica Neue Light"/>
                      </a:endParaRPr>
                    </a:p>
                  </a:txBody>
                  <a:tcPr marL="12700" marR="12700" marT="12700"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rtl="0"/>
                      <a:r>
                        <a:rPr lang="en-ZA" sz="2400" b="0" i="0" dirty="0">
                          <a:solidFill>
                            <a:srgbClr val="00000A"/>
                          </a:solidFill>
                          <a:effectLst/>
                          <a:latin typeface="Helvetica Neue Light"/>
                          <a:cs typeface="Helvetica Neue Light"/>
                        </a:rPr>
                        <a:t>357,777</a:t>
                      </a:r>
                    </a:p>
                  </a:txBody>
                  <a:tcPr marL="38100" marR="38100" marT="38100" marB="38100">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rtl="0"/>
                      <a:r>
                        <a:rPr lang="en-ZA" sz="2400" b="0" i="0">
                          <a:solidFill>
                            <a:srgbClr val="00000A"/>
                          </a:solidFill>
                          <a:effectLst/>
                          <a:latin typeface="Helvetica Neue Light"/>
                          <a:cs typeface="Helvetica Neue Light"/>
                        </a:rPr>
                        <a:t>671,195,776</a:t>
                      </a:r>
                    </a:p>
                  </a:txBody>
                  <a:tcPr marL="38100" marR="38100" marT="38100" marB="38100">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r>
              <a:tr h="426244">
                <a:tc>
                  <a:txBody>
                    <a:bodyPr/>
                    <a:lstStyle/>
                    <a:p>
                      <a:pPr algn="l" fontAlgn="b"/>
                      <a:r>
                        <a:rPr lang="en-US" sz="2400" b="0" i="0" u="none" strike="noStrike" dirty="0" smtClean="0">
                          <a:solidFill>
                            <a:srgbClr val="000000"/>
                          </a:solidFill>
                          <a:effectLst/>
                          <a:latin typeface="Helvetica Neue Light"/>
                        </a:rPr>
                        <a:t>Limpopo</a:t>
                      </a:r>
                      <a:endParaRPr lang="en-US" sz="2400" b="0" i="0" u="none" strike="noStrike" dirty="0">
                        <a:solidFill>
                          <a:srgbClr val="000000"/>
                        </a:solidFill>
                        <a:effectLst/>
                        <a:latin typeface="Helvetica Neue Light"/>
                      </a:endParaRPr>
                    </a:p>
                  </a:txBody>
                  <a:tcPr marL="12700" marR="12700" marT="12700" marB="0" anchor="b">
                    <a:lnL>
                      <a:noFill/>
                    </a:lnL>
                    <a:lnR>
                      <a:noFill/>
                    </a:lnR>
                    <a:lnT w="6350" cap="flat" cmpd="sng" algn="ctr">
                      <a:solidFill>
                        <a:srgbClr val="EBF1DE"/>
                      </a:solidFill>
                      <a:prstDash val="solid"/>
                      <a:round/>
                      <a:headEnd type="none" w="med" len="med"/>
                      <a:tailEnd type="none" w="med" len="med"/>
                    </a:lnT>
                    <a:lnB w="25400" cap="flat" cmpd="dbl" algn="ctr">
                      <a:solidFill>
                        <a:srgbClr val="76933C"/>
                      </a:solidFill>
                      <a:prstDash val="solid"/>
                      <a:round/>
                      <a:headEnd type="none" w="med" len="med"/>
                      <a:tailEnd type="none" w="med" len="med"/>
                    </a:lnB>
                  </a:tcPr>
                </a:tc>
                <a:tc>
                  <a:txBody>
                    <a:bodyPr/>
                    <a:lstStyle/>
                    <a:p>
                      <a:pPr algn="r" rtl="0"/>
                      <a:r>
                        <a:rPr lang="en-ZA" sz="2400" b="0" i="0" dirty="0">
                          <a:solidFill>
                            <a:srgbClr val="00000A"/>
                          </a:solidFill>
                          <a:effectLst/>
                          <a:latin typeface="Helvetica Neue Light"/>
                          <a:cs typeface="Helvetica Neue Light"/>
                        </a:rPr>
                        <a:t>490,543</a:t>
                      </a:r>
                    </a:p>
                  </a:txBody>
                  <a:tcPr marL="38100" marR="38100" marT="38100" marB="38100">
                    <a:lnL>
                      <a:noFill/>
                    </a:lnL>
                    <a:lnR>
                      <a:noFill/>
                    </a:lnR>
                    <a:lnT w="6350" cap="flat" cmpd="sng" algn="ctr">
                      <a:solidFill>
                        <a:srgbClr val="EBF1DE"/>
                      </a:solidFill>
                      <a:prstDash val="solid"/>
                      <a:round/>
                      <a:headEnd type="none" w="med" len="med"/>
                      <a:tailEnd type="none" w="med" len="med"/>
                    </a:lnT>
                    <a:lnB w="25400" cap="flat" cmpd="dbl" algn="ctr">
                      <a:solidFill>
                        <a:srgbClr val="76933C"/>
                      </a:solidFill>
                      <a:prstDash val="solid"/>
                      <a:round/>
                      <a:headEnd type="none" w="med" len="med"/>
                      <a:tailEnd type="none" w="med" len="med"/>
                    </a:lnB>
                  </a:tcPr>
                </a:tc>
                <a:tc>
                  <a:txBody>
                    <a:bodyPr/>
                    <a:lstStyle/>
                    <a:p>
                      <a:pPr algn="r" rtl="0"/>
                      <a:r>
                        <a:rPr lang="en-ZA" sz="2400" b="0" i="0">
                          <a:solidFill>
                            <a:srgbClr val="00000A"/>
                          </a:solidFill>
                          <a:effectLst/>
                          <a:latin typeface="Helvetica Neue Light"/>
                          <a:cs typeface="Helvetica Neue Light"/>
                        </a:rPr>
                        <a:t>1,066,014,623</a:t>
                      </a:r>
                    </a:p>
                  </a:txBody>
                  <a:tcPr marL="38100" marR="38100" marT="38100" marB="38100">
                    <a:lnL>
                      <a:noFill/>
                    </a:lnL>
                    <a:lnR>
                      <a:noFill/>
                    </a:lnR>
                    <a:lnT w="6350" cap="flat" cmpd="sng" algn="ctr">
                      <a:solidFill>
                        <a:srgbClr val="EBF1DE"/>
                      </a:solidFill>
                      <a:prstDash val="solid"/>
                      <a:round/>
                      <a:headEnd type="none" w="med" len="med"/>
                      <a:tailEnd type="none" w="med" len="med"/>
                    </a:lnT>
                    <a:lnB w="25400" cap="flat" cmpd="dbl" algn="ctr">
                      <a:solidFill>
                        <a:srgbClr val="76933C"/>
                      </a:solidFill>
                      <a:prstDash val="solid"/>
                      <a:round/>
                      <a:headEnd type="none" w="med" len="med"/>
                      <a:tailEnd type="none" w="med" len="med"/>
                    </a:lnB>
                  </a:tcPr>
                </a:tc>
              </a:tr>
              <a:tr h="426244">
                <a:tc>
                  <a:txBody>
                    <a:bodyPr/>
                    <a:lstStyle/>
                    <a:p>
                      <a:pPr algn="l" fontAlgn="b"/>
                      <a:r>
                        <a:rPr lang="en-US" sz="2400" b="1" i="0" u="none" strike="noStrike">
                          <a:solidFill>
                            <a:srgbClr val="000000"/>
                          </a:solidFill>
                          <a:effectLst/>
                          <a:latin typeface="Helvetica Neue Light"/>
                        </a:rPr>
                        <a:t>Grand Total</a:t>
                      </a:r>
                    </a:p>
                  </a:txBody>
                  <a:tcPr marL="12700" marR="12700" marT="12700" marB="0" anchor="b">
                    <a:lnL>
                      <a:noFill/>
                    </a:lnL>
                    <a:lnR>
                      <a:noFill/>
                    </a:lnR>
                    <a:lnT w="25400" cap="flat" cmpd="dbl" algn="ctr">
                      <a:solidFill>
                        <a:srgbClr val="76933C"/>
                      </a:solidFill>
                      <a:prstDash val="solid"/>
                      <a:round/>
                      <a:headEnd type="none" w="med" len="med"/>
                      <a:tailEnd type="none" w="med" len="med"/>
                    </a:lnT>
                    <a:lnB>
                      <a:noFill/>
                    </a:lnB>
                  </a:tcPr>
                </a:tc>
                <a:tc>
                  <a:txBody>
                    <a:bodyPr/>
                    <a:lstStyle/>
                    <a:p>
                      <a:pPr algn="r" rtl="0"/>
                      <a:r>
                        <a:rPr lang="en-ZA" sz="2400" b="0" i="0" dirty="0">
                          <a:solidFill>
                            <a:srgbClr val="00000A"/>
                          </a:solidFill>
                          <a:effectLst/>
                          <a:latin typeface="Helvetica Neue Light"/>
                          <a:cs typeface="Helvetica Neue Light"/>
                        </a:rPr>
                        <a:t>4,915,484</a:t>
                      </a:r>
                    </a:p>
                  </a:txBody>
                  <a:tcPr marL="38100" marR="38100" marT="38100" marB="38100">
                    <a:lnL>
                      <a:noFill/>
                    </a:lnL>
                    <a:lnR>
                      <a:noFill/>
                    </a:lnR>
                    <a:lnT w="25400" cap="flat" cmpd="dbl" algn="ctr">
                      <a:solidFill>
                        <a:srgbClr val="76933C"/>
                      </a:solidFill>
                      <a:prstDash val="solid"/>
                      <a:round/>
                      <a:headEnd type="none" w="med" len="med"/>
                      <a:tailEnd type="none" w="med" len="med"/>
                    </a:lnT>
                    <a:lnB>
                      <a:noFill/>
                    </a:lnB>
                  </a:tcPr>
                </a:tc>
                <a:tc>
                  <a:txBody>
                    <a:bodyPr/>
                    <a:lstStyle/>
                    <a:p>
                      <a:pPr algn="r" rtl="0"/>
                      <a:r>
                        <a:rPr lang="en-ZA" sz="2400" b="0" i="0" dirty="0">
                          <a:solidFill>
                            <a:srgbClr val="00000A"/>
                          </a:solidFill>
                          <a:effectLst/>
                          <a:latin typeface="Helvetica Neue Light"/>
                          <a:cs typeface="Helvetica Neue Light"/>
                        </a:rPr>
                        <a:t>8,130,034,617</a:t>
                      </a:r>
                    </a:p>
                  </a:txBody>
                  <a:tcPr marL="38100" marR="38100" marT="38100" marB="38100">
                    <a:lnL>
                      <a:noFill/>
                    </a:lnL>
                    <a:lnR>
                      <a:noFill/>
                    </a:lnR>
                    <a:lnT w="25400" cap="flat" cmpd="dbl" algn="ctr">
                      <a:solidFill>
                        <a:srgbClr val="76933C"/>
                      </a:solidFill>
                      <a:prstDash val="solid"/>
                      <a:round/>
                      <a:headEnd type="none" w="med" len="med"/>
                      <a:tailEnd type="none" w="med" len="med"/>
                    </a:lnT>
                    <a:lnB>
                      <a:noFill/>
                    </a:lnB>
                  </a:tcPr>
                </a:tc>
              </a:tr>
            </a:tbl>
          </a:graphicData>
        </a:graphic>
      </p:graphicFrame>
    </p:spTree>
    <p:extLst>
      <p:ext uri="{BB962C8B-B14F-4D97-AF65-F5344CB8AC3E}">
        <p14:creationId xmlns:p14="http://schemas.microsoft.com/office/powerpoint/2010/main" val="785321966"/>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9144000" cy="1143000"/>
          </a:xfrm>
        </p:spPr>
        <p:txBody>
          <a:bodyPr>
            <a:normAutofit fontScale="90000"/>
          </a:bodyPr>
          <a:lstStyle/>
          <a:p>
            <a:r>
              <a:rPr lang="en-GB" dirty="0" smtClean="0"/>
              <a:t>Upper Bound Poverty Line Deficit Totals</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014521205"/>
              </p:ext>
            </p:extLst>
          </p:nvPr>
        </p:nvGraphicFramePr>
        <p:xfrm>
          <a:off x="1028700" y="1470815"/>
          <a:ext cx="7061200" cy="4845844"/>
        </p:xfrm>
        <a:graphic>
          <a:graphicData uri="http://schemas.openxmlformats.org/drawingml/2006/table">
            <a:tbl>
              <a:tblPr/>
              <a:tblGrid>
                <a:gridCol w="2527300"/>
                <a:gridCol w="2172050"/>
                <a:gridCol w="2361850"/>
              </a:tblGrid>
              <a:tr h="426244">
                <a:tc>
                  <a:txBody>
                    <a:bodyPr/>
                    <a:lstStyle/>
                    <a:p>
                      <a:pPr algn="l" fontAlgn="b"/>
                      <a:r>
                        <a:rPr lang="en-US" sz="2400" b="0" i="0" u="none" strike="noStrike" dirty="0" smtClean="0">
                          <a:solidFill>
                            <a:srgbClr val="FFFFFF"/>
                          </a:solidFill>
                          <a:effectLst/>
                          <a:latin typeface="Helvetica Neue Light"/>
                        </a:rPr>
                        <a:t>Province</a:t>
                      </a:r>
                      <a:endParaRPr lang="en-US" sz="2400" b="0" i="0" u="none" strike="noStrike" dirty="0">
                        <a:solidFill>
                          <a:srgbClr val="FFFFFF"/>
                        </a:solidFill>
                        <a:effectLst/>
                        <a:latin typeface="Helvetica Neue Light"/>
                      </a:endParaRPr>
                    </a:p>
                  </a:txBody>
                  <a:tcPr marL="12700" marR="12700" marT="12700" marB="0" anchor="b">
                    <a:lnL>
                      <a:noFill/>
                    </a:lnL>
                    <a:lnR>
                      <a:noFill/>
                    </a:lnR>
                    <a:lnT w="6350" cap="flat" cmpd="sng" algn="ctr">
                      <a:solidFill>
                        <a:srgbClr val="76933C"/>
                      </a:solidFill>
                      <a:prstDash val="solid"/>
                      <a:round/>
                      <a:headEnd type="none" w="med" len="med"/>
                      <a:tailEnd type="none" w="med" len="med"/>
                    </a:lnT>
                    <a:lnB w="6350" cap="flat" cmpd="sng" algn="ctr">
                      <a:solidFill>
                        <a:srgbClr val="EBF1DE"/>
                      </a:solidFill>
                      <a:prstDash val="solid"/>
                      <a:round/>
                      <a:headEnd type="none" w="med" len="med"/>
                      <a:tailEnd type="none" w="med" len="med"/>
                    </a:lnB>
                    <a:solidFill>
                      <a:srgbClr val="76933C"/>
                    </a:solidFill>
                  </a:tcPr>
                </a:tc>
                <a:tc>
                  <a:txBody>
                    <a:bodyPr/>
                    <a:lstStyle/>
                    <a:p>
                      <a:pPr algn="r" fontAlgn="b"/>
                      <a:r>
                        <a:rPr lang="en-US" sz="2400" b="0" i="0" u="none" strike="noStrike" dirty="0" smtClean="0">
                          <a:solidFill>
                            <a:srgbClr val="FFFFFF"/>
                          </a:solidFill>
                          <a:effectLst/>
                          <a:latin typeface="Helvetica Neue Light"/>
                        </a:rPr>
                        <a:t>Pop at Risk</a:t>
                      </a:r>
                      <a:endParaRPr lang="en-US" sz="2400" b="0" i="0" u="none" strike="noStrike" dirty="0">
                        <a:solidFill>
                          <a:srgbClr val="FFFFFF"/>
                        </a:solidFill>
                        <a:effectLst/>
                        <a:latin typeface="Helvetica Neue Light"/>
                      </a:endParaRPr>
                    </a:p>
                  </a:txBody>
                  <a:tcPr marL="12700" marR="12700" marT="12700" marB="0" anchor="b">
                    <a:lnL>
                      <a:noFill/>
                    </a:lnL>
                    <a:lnR>
                      <a:noFill/>
                    </a:lnR>
                    <a:lnT w="6350" cap="flat" cmpd="sng" algn="ctr">
                      <a:solidFill>
                        <a:srgbClr val="76933C"/>
                      </a:solidFill>
                      <a:prstDash val="solid"/>
                      <a:round/>
                      <a:headEnd type="none" w="med" len="med"/>
                      <a:tailEnd type="none" w="med" len="med"/>
                    </a:lnT>
                    <a:lnB w="6350" cap="flat" cmpd="sng" algn="ctr">
                      <a:solidFill>
                        <a:srgbClr val="EBF1DE"/>
                      </a:solidFill>
                      <a:prstDash val="solid"/>
                      <a:round/>
                      <a:headEnd type="none" w="med" len="med"/>
                      <a:tailEnd type="none" w="med" len="med"/>
                    </a:lnB>
                    <a:solidFill>
                      <a:srgbClr val="76933C"/>
                    </a:solidFill>
                  </a:tcPr>
                </a:tc>
                <a:tc>
                  <a:txBody>
                    <a:bodyPr/>
                    <a:lstStyle/>
                    <a:p>
                      <a:pPr algn="r" fontAlgn="b"/>
                      <a:r>
                        <a:rPr lang="en-US" sz="2400" b="0" i="0" u="none" strike="noStrike" dirty="0" smtClean="0">
                          <a:solidFill>
                            <a:srgbClr val="FFFFFF"/>
                          </a:solidFill>
                          <a:effectLst/>
                          <a:latin typeface="Helvetica Neue Light"/>
                        </a:rPr>
                        <a:t>UBPL Deficit</a:t>
                      </a:r>
                      <a:endParaRPr lang="en-US" sz="2400" b="0" i="0" u="none" strike="noStrike" dirty="0">
                        <a:solidFill>
                          <a:srgbClr val="FFFFFF"/>
                        </a:solidFill>
                        <a:effectLst/>
                        <a:latin typeface="Helvetica Neue Light"/>
                      </a:endParaRPr>
                    </a:p>
                  </a:txBody>
                  <a:tcPr marL="12700" marR="12700" marT="12700" marB="0" anchor="b">
                    <a:lnL>
                      <a:noFill/>
                    </a:lnL>
                    <a:lnR>
                      <a:noFill/>
                    </a:lnR>
                    <a:lnT w="6350" cap="flat" cmpd="sng" algn="ctr">
                      <a:solidFill>
                        <a:srgbClr val="76933C"/>
                      </a:solidFill>
                      <a:prstDash val="solid"/>
                      <a:round/>
                      <a:headEnd type="none" w="med" len="med"/>
                      <a:tailEnd type="none" w="med" len="med"/>
                    </a:lnT>
                    <a:lnB w="6350" cap="flat" cmpd="sng" algn="ctr">
                      <a:solidFill>
                        <a:srgbClr val="EBF1DE"/>
                      </a:solidFill>
                      <a:prstDash val="solid"/>
                      <a:round/>
                      <a:headEnd type="none" w="med" len="med"/>
                      <a:tailEnd type="none" w="med" len="med"/>
                    </a:lnB>
                    <a:solidFill>
                      <a:srgbClr val="76933C"/>
                    </a:solidFill>
                  </a:tcPr>
                </a:tc>
              </a:tr>
              <a:tr h="426244">
                <a:tc>
                  <a:txBody>
                    <a:bodyPr/>
                    <a:lstStyle/>
                    <a:p>
                      <a:pPr algn="l" fontAlgn="b"/>
                      <a:r>
                        <a:rPr lang="en-US" sz="2400" b="0" i="0" u="none" strike="noStrike" dirty="0">
                          <a:solidFill>
                            <a:srgbClr val="000000"/>
                          </a:solidFill>
                          <a:effectLst/>
                          <a:latin typeface="Helvetica Neue Light"/>
                        </a:rPr>
                        <a:t>Eastern Cape</a:t>
                      </a:r>
                    </a:p>
                  </a:txBody>
                  <a:tcPr marL="12700" marR="12700" marT="12700"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rtl="0"/>
                      <a:r>
                        <a:rPr lang="en-ZA" sz="2400" b="0" i="0" dirty="0" smtClean="0">
                          <a:solidFill>
                            <a:srgbClr val="00000A"/>
                          </a:solidFill>
                          <a:effectLst/>
                          <a:latin typeface="Helvetica Neue Light"/>
                          <a:cs typeface="Helvetica Neue Light"/>
                        </a:rPr>
                        <a:t>3,403,718</a:t>
                      </a:r>
                      <a:endParaRPr lang="en-ZA" sz="2400" b="0" i="0" dirty="0">
                        <a:solidFill>
                          <a:srgbClr val="00000A"/>
                        </a:solidFill>
                        <a:effectLst/>
                        <a:latin typeface="Helvetica Neue Light"/>
                        <a:cs typeface="Helvetica Neue Light"/>
                      </a:endParaRPr>
                    </a:p>
                  </a:txBody>
                  <a:tcPr marL="38100" marR="38100" marT="38100" marB="38100">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rtl="0"/>
                      <a:r>
                        <a:rPr lang="en-ZA" sz="2400" b="0" i="0" smtClean="0">
                          <a:solidFill>
                            <a:srgbClr val="00000A"/>
                          </a:solidFill>
                          <a:effectLst/>
                          <a:latin typeface="Helvetica Neue Light"/>
                          <a:cs typeface="Helvetica Neue Light"/>
                        </a:rPr>
                        <a:t>17,130,019,769</a:t>
                      </a:r>
                      <a:endParaRPr lang="en-ZA" sz="2400" b="0" i="0">
                        <a:solidFill>
                          <a:srgbClr val="00000A"/>
                        </a:solidFill>
                        <a:effectLst/>
                        <a:latin typeface="Helvetica Neue Light"/>
                        <a:cs typeface="Helvetica Neue Light"/>
                      </a:endParaRPr>
                    </a:p>
                  </a:txBody>
                  <a:tcPr marL="38100" marR="38100" marT="38100" marB="38100">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r>
              <a:tr h="426244">
                <a:tc>
                  <a:txBody>
                    <a:bodyPr/>
                    <a:lstStyle/>
                    <a:p>
                      <a:pPr algn="l" fontAlgn="b"/>
                      <a:r>
                        <a:rPr lang="en-US" sz="2400" b="0" i="0" u="none" strike="noStrike" dirty="0">
                          <a:solidFill>
                            <a:srgbClr val="000000"/>
                          </a:solidFill>
                          <a:effectLst/>
                          <a:latin typeface="Helvetica Neue Light"/>
                        </a:rPr>
                        <a:t>Free State</a:t>
                      </a:r>
                    </a:p>
                  </a:txBody>
                  <a:tcPr marL="12700" marR="12700" marT="12700"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rtl="0"/>
                      <a:r>
                        <a:rPr lang="en-ZA" sz="2400" b="0" i="0" dirty="0" smtClean="0">
                          <a:solidFill>
                            <a:srgbClr val="00000A"/>
                          </a:solidFill>
                          <a:effectLst/>
                          <a:latin typeface="Helvetica Neue Light"/>
                          <a:cs typeface="Helvetica Neue Light"/>
                        </a:rPr>
                        <a:t>506,271</a:t>
                      </a:r>
                      <a:endParaRPr lang="en-ZA" sz="2400" b="0" i="0" dirty="0">
                        <a:solidFill>
                          <a:srgbClr val="00000A"/>
                        </a:solidFill>
                        <a:effectLst/>
                        <a:latin typeface="Helvetica Neue Light"/>
                        <a:cs typeface="Helvetica Neue Light"/>
                      </a:endParaRPr>
                    </a:p>
                  </a:txBody>
                  <a:tcPr marL="38100" marR="38100" marT="38100" marB="38100">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rtl="0"/>
                      <a:r>
                        <a:rPr lang="en-ZA" sz="2400" b="0" i="0" smtClean="0">
                          <a:solidFill>
                            <a:srgbClr val="00000A"/>
                          </a:solidFill>
                          <a:effectLst/>
                          <a:latin typeface="Helvetica Neue Light"/>
                          <a:cs typeface="Helvetica Neue Light"/>
                        </a:rPr>
                        <a:t>2,366,277,220</a:t>
                      </a:r>
                      <a:endParaRPr lang="en-ZA" sz="2400" b="0" i="0">
                        <a:solidFill>
                          <a:srgbClr val="00000A"/>
                        </a:solidFill>
                        <a:effectLst/>
                        <a:latin typeface="Helvetica Neue Light"/>
                        <a:cs typeface="Helvetica Neue Light"/>
                      </a:endParaRPr>
                    </a:p>
                  </a:txBody>
                  <a:tcPr marL="38100" marR="38100" marT="38100" marB="38100">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r>
              <a:tr h="426244">
                <a:tc>
                  <a:txBody>
                    <a:bodyPr/>
                    <a:lstStyle/>
                    <a:p>
                      <a:pPr algn="l" fontAlgn="b"/>
                      <a:r>
                        <a:rPr lang="en-US" sz="2400" b="0" i="0" u="none" strike="noStrike" dirty="0" smtClean="0">
                          <a:solidFill>
                            <a:srgbClr val="000000"/>
                          </a:solidFill>
                          <a:effectLst/>
                          <a:latin typeface="Helvetica Neue Light"/>
                        </a:rPr>
                        <a:t>KwaZulu-Natal</a:t>
                      </a:r>
                      <a:endParaRPr lang="en-US" sz="2400" b="0" i="0" u="none" strike="noStrike" dirty="0">
                        <a:solidFill>
                          <a:srgbClr val="000000"/>
                        </a:solidFill>
                        <a:effectLst/>
                        <a:latin typeface="Helvetica Neue Light"/>
                      </a:endParaRPr>
                    </a:p>
                  </a:txBody>
                  <a:tcPr marL="12700" marR="12700" marT="12700"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rtl="0"/>
                      <a:r>
                        <a:rPr lang="en-ZA" sz="2400" b="0" i="0" dirty="0" smtClean="0">
                          <a:solidFill>
                            <a:srgbClr val="00000A"/>
                          </a:solidFill>
                          <a:effectLst/>
                          <a:latin typeface="Helvetica Neue Light"/>
                          <a:cs typeface="Helvetica Neue Light"/>
                        </a:rPr>
                        <a:t>6,029,906</a:t>
                      </a:r>
                      <a:endParaRPr lang="en-ZA" sz="2400" b="0" i="0" dirty="0">
                        <a:solidFill>
                          <a:srgbClr val="00000A"/>
                        </a:solidFill>
                        <a:effectLst/>
                        <a:latin typeface="Helvetica Neue Light"/>
                        <a:cs typeface="Helvetica Neue Light"/>
                      </a:endParaRPr>
                    </a:p>
                  </a:txBody>
                  <a:tcPr marL="38100" marR="38100" marT="38100" marB="38100">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rtl="0"/>
                      <a:r>
                        <a:rPr lang="en-ZA" sz="2400" b="0" i="0" smtClean="0">
                          <a:solidFill>
                            <a:srgbClr val="00000A"/>
                          </a:solidFill>
                          <a:effectLst/>
                          <a:latin typeface="Helvetica Neue Light"/>
                          <a:cs typeface="Helvetica Neue Light"/>
                        </a:rPr>
                        <a:t>34,011,923,331</a:t>
                      </a:r>
                      <a:endParaRPr lang="en-ZA" sz="2400" b="0" i="0">
                        <a:solidFill>
                          <a:srgbClr val="00000A"/>
                        </a:solidFill>
                        <a:effectLst/>
                        <a:latin typeface="Helvetica Neue Light"/>
                        <a:cs typeface="Helvetica Neue Light"/>
                      </a:endParaRPr>
                    </a:p>
                  </a:txBody>
                  <a:tcPr marL="38100" marR="38100" marT="38100" marB="38100">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r>
              <a:tr h="426244">
                <a:tc>
                  <a:txBody>
                    <a:bodyPr/>
                    <a:lstStyle/>
                    <a:p>
                      <a:pPr algn="l" fontAlgn="b"/>
                      <a:r>
                        <a:rPr lang="en-US" sz="2400" b="0" i="0" u="none" strike="noStrike" dirty="0" smtClean="0">
                          <a:solidFill>
                            <a:srgbClr val="000000"/>
                          </a:solidFill>
                          <a:effectLst/>
                          <a:latin typeface="Helvetica Neue Light"/>
                        </a:rPr>
                        <a:t>North West</a:t>
                      </a:r>
                      <a:endParaRPr lang="en-US" sz="2400" b="0" i="0" u="none" strike="noStrike" dirty="0">
                        <a:solidFill>
                          <a:srgbClr val="000000"/>
                        </a:solidFill>
                        <a:effectLst/>
                        <a:latin typeface="Helvetica Neue Light"/>
                      </a:endParaRPr>
                    </a:p>
                  </a:txBody>
                  <a:tcPr marL="12700" marR="12700" marT="12700"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rtl="0"/>
                      <a:r>
                        <a:rPr lang="en-ZA" sz="2400" b="0" i="0" dirty="0" smtClean="0">
                          <a:solidFill>
                            <a:srgbClr val="00000A"/>
                          </a:solidFill>
                          <a:effectLst/>
                          <a:latin typeface="Helvetica Neue Light"/>
                          <a:cs typeface="Helvetica Neue Light"/>
                        </a:rPr>
                        <a:t>1,801,186</a:t>
                      </a:r>
                      <a:endParaRPr lang="en-ZA" sz="2400" b="0" i="0" dirty="0">
                        <a:solidFill>
                          <a:srgbClr val="00000A"/>
                        </a:solidFill>
                        <a:effectLst/>
                        <a:latin typeface="Helvetica Neue Light"/>
                        <a:cs typeface="Helvetica Neue Light"/>
                      </a:endParaRPr>
                    </a:p>
                  </a:txBody>
                  <a:tcPr marL="38100" marR="38100" marT="38100" marB="38100">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rtl="0"/>
                      <a:r>
                        <a:rPr lang="en-ZA" sz="2400" b="0" i="0" smtClean="0">
                          <a:solidFill>
                            <a:srgbClr val="00000A"/>
                          </a:solidFill>
                          <a:effectLst/>
                          <a:latin typeface="Helvetica Neue Light"/>
                          <a:cs typeface="Helvetica Neue Light"/>
                        </a:rPr>
                        <a:t>9,365,714,569</a:t>
                      </a:r>
                      <a:endParaRPr lang="en-ZA" sz="2400" b="0" i="0">
                        <a:solidFill>
                          <a:srgbClr val="00000A"/>
                        </a:solidFill>
                        <a:effectLst/>
                        <a:latin typeface="Helvetica Neue Light"/>
                        <a:cs typeface="Helvetica Neue Light"/>
                      </a:endParaRPr>
                    </a:p>
                  </a:txBody>
                  <a:tcPr marL="38100" marR="38100" marT="38100" marB="38100">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r>
              <a:tr h="426244">
                <a:tc>
                  <a:txBody>
                    <a:bodyPr/>
                    <a:lstStyle/>
                    <a:p>
                      <a:pPr algn="l" fontAlgn="b"/>
                      <a:r>
                        <a:rPr lang="en-US" sz="2400" b="0" i="0" u="none" strike="noStrike" dirty="0" smtClean="0">
                          <a:solidFill>
                            <a:srgbClr val="000000"/>
                          </a:solidFill>
                          <a:effectLst/>
                          <a:latin typeface="Helvetica Neue Light"/>
                        </a:rPr>
                        <a:t>Northern</a:t>
                      </a:r>
                      <a:r>
                        <a:rPr lang="en-US" sz="2400" b="0" i="0" u="none" strike="noStrike" baseline="0" dirty="0" smtClean="0">
                          <a:solidFill>
                            <a:srgbClr val="000000"/>
                          </a:solidFill>
                          <a:effectLst/>
                          <a:latin typeface="Helvetica Neue Light"/>
                        </a:rPr>
                        <a:t> Cape</a:t>
                      </a:r>
                      <a:endParaRPr lang="en-US" sz="2400" b="0" i="0" u="none" strike="noStrike" dirty="0">
                        <a:solidFill>
                          <a:srgbClr val="000000"/>
                        </a:solidFill>
                        <a:effectLst/>
                        <a:latin typeface="Helvetica Neue Light"/>
                      </a:endParaRPr>
                    </a:p>
                  </a:txBody>
                  <a:tcPr marL="12700" marR="12700" marT="12700"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rtl="0"/>
                      <a:r>
                        <a:rPr lang="en-ZA" sz="2400" b="0" i="0" dirty="0" smtClean="0">
                          <a:solidFill>
                            <a:srgbClr val="00000A"/>
                          </a:solidFill>
                          <a:effectLst/>
                          <a:latin typeface="Helvetica Neue Light"/>
                          <a:cs typeface="Helvetica Neue Light"/>
                        </a:rPr>
                        <a:t>534,993</a:t>
                      </a:r>
                      <a:endParaRPr lang="en-ZA" sz="2400" b="0" i="0" dirty="0">
                        <a:solidFill>
                          <a:srgbClr val="00000A"/>
                        </a:solidFill>
                        <a:effectLst/>
                        <a:latin typeface="Helvetica Neue Light"/>
                        <a:cs typeface="Helvetica Neue Light"/>
                      </a:endParaRPr>
                    </a:p>
                  </a:txBody>
                  <a:tcPr marL="38100" marR="38100" marT="38100" marB="38100">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rtl="0"/>
                      <a:r>
                        <a:rPr lang="en-ZA" sz="2400" b="0" i="0" smtClean="0">
                          <a:solidFill>
                            <a:srgbClr val="00000A"/>
                          </a:solidFill>
                          <a:effectLst/>
                          <a:latin typeface="Helvetica Neue Light"/>
                          <a:cs typeface="Helvetica Neue Light"/>
                        </a:rPr>
                        <a:t>3,046,323,683</a:t>
                      </a:r>
                      <a:endParaRPr lang="en-ZA" sz="2400" b="0" i="0">
                        <a:solidFill>
                          <a:srgbClr val="00000A"/>
                        </a:solidFill>
                        <a:effectLst/>
                        <a:latin typeface="Helvetica Neue Light"/>
                        <a:cs typeface="Helvetica Neue Light"/>
                      </a:endParaRPr>
                    </a:p>
                  </a:txBody>
                  <a:tcPr marL="38100" marR="38100" marT="38100" marB="38100">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r>
              <a:tr h="426244">
                <a:tc>
                  <a:txBody>
                    <a:bodyPr/>
                    <a:lstStyle/>
                    <a:p>
                      <a:pPr algn="l" fontAlgn="b"/>
                      <a:r>
                        <a:rPr lang="en-US" sz="2400" b="0" i="0" u="none" strike="noStrike" dirty="0" smtClean="0">
                          <a:solidFill>
                            <a:srgbClr val="000000"/>
                          </a:solidFill>
                          <a:effectLst/>
                          <a:latin typeface="Helvetica Neue Light"/>
                        </a:rPr>
                        <a:t>Western Cape</a:t>
                      </a:r>
                      <a:endParaRPr lang="en-US" sz="2400" b="0" i="0" u="none" strike="noStrike" dirty="0">
                        <a:solidFill>
                          <a:srgbClr val="000000"/>
                        </a:solidFill>
                        <a:effectLst/>
                        <a:latin typeface="Helvetica Neue Light"/>
                      </a:endParaRPr>
                    </a:p>
                  </a:txBody>
                  <a:tcPr marL="12700" marR="12700" marT="12700"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rtl="0"/>
                      <a:r>
                        <a:rPr lang="en-ZA" sz="2400" b="0" i="0" dirty="0" smtClean="0">
                          <a:solidFill>
                            <a:srgbClr val="00000A"/>
                          </a:solidFill>
                          <a:effectLst/>
                          <a:latin typeface="Helvetica Neue Light"/>
                          <a:cs typeface="Helvetica Neue Light"/>
                        </a:rPr>
                        <a:t>5,146,630</a:t>
                      </a:r>
                      <a:endParaRPr lang="en-ZA" sz="2400" b="0" i="0" dirty="0">
                        <a:solidFill>
                          <a:srgbClr val="00000A"/>
                        </a:solidFill>
                        <a:effectLst/>
                        <a:latin typeface="Helvetica Neue Light"/>
                        <a:cs typeface="Helvetica Neue Light"/>
                      </a:endParaRPr>
                    </a:p>
                  </a:txBody>
                  <a:tcPr marL="38100" marR="38100" marT="38100" marB="38100">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rtl="0"/>
                      <a:r>
                        <a:rPr lang="en-ZA" sz="2400" b="0" i="0" smtClean="0">
                          <a:solidFill>
                            <a:srgbClr val="00000A"/>
                          </a:solidFill>
                          <a:effectLst/>
                          <a:latin typeface="Helvetica Neue Light"/>
                          <a:cs typeface="Helvetica Neue Light"/>
                        </a:rPr>
                        <a:t>21,527,836,623</a:t>
                      </a:r>
                      <a:endParaRPr lang="en-ZA" sz="2400" b="0" i="0">
                        <a:solidFill>
                          <a:srgbClr val="00000A"/>
                        </a:solidFill>
                        <a:effectLst/>
                        <a:latin typeface="Helvetica Neue Light"/>
                        <a:cs typeface="Helvetica Neue Light"/>
                      </a:endParaRPr>
                    </a:p>
                  </a:txBody>
                  <a:tcPr marL="38100" marR="38100" marT="38100" marB="38100">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r>
              <a:tr h="426244">
                <a:tc>
                  <a:txBody>
                    <a:bodyPr/>
                    <a:lstStyle/>
                    <a:p>
                      <a:pPr algn="l" fontAlgn="b"/>
                      <a:r>
                        <a:rPr lang="en-US" sz="2400" b="0" i="0" u="none" strike="noStrike" dirty="0" smtClean="0">
                          <a:solidFill>
                            <a:srgbClr val="000000"/>
                          </a:solidFill>
                          <a:effectLst/>
                          <a:latin typeface="Helvetica Neue Light"/>
                        </a:rPr>
                        <a:t>Gauteng</a:t>
                      </a:r>
                      <a:endParaRPr lang="en-US" sz="2400" b="0" i="0" u="none" strike="noStrike" dirty="0">
                        <a:solidFill>
                          <a:srgbClr val="000000"/>
                        </a:solidFill>
                        <a:effectLst/>
                        <a:latin typeface="Helvetica Neue Light"/>
                      </a:endParaRPr>
                    </a:p>
                  </a:txBody>
                  <a:tcPr marL="12700" marR="12700" marT="12700"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rtl="0"/>
                      <a:r>
                        <a:rPr lang="en-ZA" sz="2400" b="0" i="0" dirty="0" smtClean="0">
                          <a:solidFill>
                            <a:srgbClr val="00000A"/>
                          </a:solidFill>
                          <a:effectLst/>
                          <a:latin typeface="Helvetica Neue Light"/>
                          <a:cs typeface="Helvetica Neue Light"/>
                        </a:rPr>
                        <a:t>2,348,543</a:t>
                      </a:r>
                      <a:endParaRPr lang="en-ZA" sz="2400" b="0" i="0" dirty="0">
                        <a:solidFill>
                          <a:srgbClr val="00000A"/>
                        </a:solidFill>
                        <a:effectLst/>
                        <a:latin typeface="Helvetica Neue Light"/>
                        <a:cs typeface="Helvetica Neue Light"/>
                      </a:endParaRPr>
                    </a:p>
                  </a:txBody>
                  <a:tcPr marL="38100" marR="38100" marT="38100" marB="38100">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rtl="0"/>
                      <a:r>
                        <a:rPr lang="en-ZA" sz="2400" b="0" i="0" smtClean="0">
                          <a:solidFill>
                            <a:srgbClr val="00000A"/>
                          </a:solidFill>
                          <a:effectLst/>
                          <a:latin typeface="Helvetica Neue Light"/>
                          <a:cs typeface="Helvetica Neue Light"/>
                        </a:rPr>
                        <a:t>9,988,422,398</a:t>
                      </a:r>
                      <a:endParaRPr lang="en-ZA" sz="2400" b="0" i="0">
                        <a:solidFill>
                          <a:srgbClr val="00000A"/>
                        </a:solidFill>
                        <a:effectLst/>
                        <a:latin typeface="Helvetica Neue Light"/>
                        <a:cs typeface="Helvetica Neue Light"/>
                      </a:endParaRPr>
                    </a:p>
                  </a:txBody>
                  <a:tcPr marL="38100" marR="38100" marT="38100" marB="38100">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r>
              <a:tr h="426244">
                <a:tc>
                  <a:txBody>
                    <a:bodyPr/>
                    <a:lstStyle/>
                    <a:p>
                      <a:pPr algn="l" fontAlgn="b"/>
                      <a:r>
                        <a:rPr lang="en-US" sz="2400" b="0" i="0" u="none" strike="noStrike" dirty="0" smtClean="0">
                          <a:solidFill>
                            <a:srgbClr val="000000"/>
                          </a:solidFill>
                          <a:effectLst/>
                          <a:latin typeface="Helvetica Neue Light"/>
                        </a:rPr>
                        <a:t>Mpumalanga</a:t>
                      </a:r>
                      <a:endParaRPr lang="en-US" sz="2400" b="0" i="0" u="none" strike="noStrike" dirty="0">
                        <a:solidFill>
                          <a:srgbClr val="000000"/>
                        </a:solidFill>
                        <a:effectLst/>
                        <a:latin typeface="Helvetica Neue Light"/>
                      </a:endParaRPr>
                    </a:p>
                  </a:txBody>
                  <a:tcPr marL="12700" marR="12700" marT="12700"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rtl="0"/>
                      <a:r>
                        <a:rPr lang="en-ZA" sz="2400" b="0" i="0" dirty="0" smtClean="0">
                          <a:solidFill>
                            <a:srgbClr val="00000A"/>
                          </a:solidFill>
                          <a:effectLst/>
                          <a:latin typeface="Helvetica Neue Light"/>
                          <a:cs typeface="Helvetica Neue Light"/>
                        </a:rPr>
                        <a:t>2,045,696</a:t>
                      </a:r>
                      <a:endParaRPr lang="en-ZA" sz="2400" b="0" i="0" dirty="0">
                        <a:solidFill>
                          <a:srgbClr val="00000A"/>
                        </a:solidFill>
                        <a:effectLst/>
                        <a:latin typeface="Helvetica Neue Light"/>
                        <a:cs typeface="Helvetica Neue Light"/>
                      </a:endParaRPr>
                    </a:p>
                  </a:txBody>
                  <a:tcPr marL="38100" marR="38100" marT="38100" marB="38100">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rtl="0"/>
                      <a:r>
                        <a:rPr lang="en-ZA" sz="2400" b="0" i="0" smtClean="0">
                          <a:solidFill>
                            <a:srgbClr val="00000A"/>
                          </a:solidFill>
                          <a:effectLst/>
                          <a:latin typeface="Helvetica Neue Light"/>
                          <a:cs typeface="Helvetica Neue Light"/>
                        </a:rPr>
                        <a:t>10,076,232,825</a:t>
                      </a:r>
                      <a:endParaRPr lang="en-ZA" sz="2400" b="0" i="0">
                        <a:solidFill>
                          <a:srgbClr val="00000A"/>
                        </a:solidFill>
                        <a:effectLst/>
                        <a:latin typeface="Helvetica Neue Light"/>
                        <a:cs typeface="Helvetica Neue Light"/>
                      </a:endParaRPr>
                    </a:p>
                  </a:txBody>
                  <a:tcPr marL="38100" marR="38100" marT="38100" marB="38100">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r>
              <a:tr h="426244">
                <a:tc>
                  <a:txBody>
                    <a:bodyPr/>
                    <a:lstStyle/>
                    <a:p>
                      <a:pPr algn="l" fontAlgn="b"/>
                      <a:r>
                        <a:rPr lang="en-US" sz="2400" b="0" i="0" u="none" strike="noStrike" dirty="0" smtClean="0">
                          <a:solidFill>
                            <a:srgbClr val="000000"/>
                          </a:solidFill>
                          <a:effectLst/>
                          <a:latin typeface="Helvetica Neue Light"/>
                        </a:rPr>
                        <a:t>Limpopo</a:t>
                      </a:r>
                      <a:endParaRPr lang="en-US" sz="2400" b="0" i="0" u="none" strike="noStrike" dirty="0">
                        <a:solidFill>
                          <a:srgbClr val="000000"/>
                        </a:solidFill>
                        <a:effectLst/>
                        <a:latin typeface="Helvetica Neue Light"/>
                      </a:endParaRPr>
                    </a:p>
                  </a:txBody>
                  <a:tcPr marL="12700" marR="12700" marT="12700" marB="0" anchor="b">
                    <a:lnL>
                      <a:noFill/>
                    </a:lnL>
                    <a:lnR>
                      <a:noFill/>
                    </a:lnR>
                    <a:lnT w="6350" cap="flat" cmpd="sng" algn="ctr">
                      <a:solidFill>
                        <a:srgbClr val="EBF1DE"/>
                      </a:solidFill>
                      <a:prstDash val="solid"/>
                      <a:round/>
                      <a:headEnd type="none" w="med" len="med"/>
                      <a:tailEnd type="none" w="med" len="med"/>
                    </a:lnT>
                    <a:lnB w="25400" cap="flat" cmpd="dbl" algn="ctr">
                      <a:solidFill>
                        <a:srgbClr val="76933C"/>
                      </a:solidFill>
                      <a:prstDash val="solid"/>
                      <a:round/>
                      <a:headEnd type="none" w="med" len="med"/>
                      <a:tailEnd type="none" w="med" len="med"/>
                    </a:lnB>
                  </a:tcPr>
                </a:tc>
                <a:tc>
                  <a:txBody>
                    <a:bodyPr/>
                    <a:lstStyle/>
                    <a:p>
                      <a:pPr algn="r" rtl="0"/>
                      <a:r>
                        <a:rPr lang="en-ZA" sz="2400" b="0" i="0" dirty="0" smtClean="0">
                          <a:solidFill>
                            <a:srgbClr val="00000A"/>
                          </a:solidFill>
                          <a:effectLst/>
                          <a:latin typeface="Helvetica Neue Light"/>
                          <a:cs typeface="Helvetica Neue Light"/>
                        </a:rPr>
                        <a:t>3,488,656</a:t>
                      </a:r>
                      <a:endParaRPr lang="en-ZA" sz="2400" b="0" i="0" dirty="0">
                        <a:solidFill>
                          <a:srgbClr val="00000A"/>
                        </a:solidFill>
                        <a:effectLst/>
                        <a:latin typeface="Helvetica Neue Light"/>
                        <a:cs typeface="Helvetica Neue Light"/>
                      </a:endParaRPr>
                    </a:p>
                  </a:txBody>
                  <a:tcPr marL="38100" marR="38100" marT="38100" marB="38100">
                    <a:lnL>
                      <a:noFill/>
                    </a:lnL>
                    <a:lnR>
                      <a:noFill/>
                    </a:lnR>
                    <a:lnT w="6350" cap="flat" cmpd="sng" algn="ctr">
                      <a:solidFill>
                        <a:srgbClr val="EBF1DE"/>
                      </a:solidFill>
                      <a:prstDash val="solid"/>
                      <a:round/>
                      <a:headEnd type="none" w="med" len="med"/>
                      <a:tailEnd type="none" w="med" len="med"/>
                    </a:lnT>
                    <a:lnB w="25400" cap="flat" cmpd="dbl" algn="ctr">
                      <a:solidFill>
                        <a:srgbClr val="76933C"/>
                      </a:solidFill>
                      <a:prstDash val="solid"/>
                      <a:round/>
                      <a:headEnd type="none" w="med" len="med"/>
                      <a:tailEnd type="none" w="med" len="med"/>
                    </a:lnB>
                  </a:tcPr>
                </a:tc>
                <a:tc>
                  <a:txBody>
                    <a:bodyPr/>
                    <a:lstStyle/>
                    <a:p>
                      <a:pPr algn="r" rtl="0"/>
                      <a:r>
                        <a:rPr lang="en-ZA" sz="2400" b="0" i="0" dirty="0" smtClean="0">
                          <a:solidFill>
                            <a:srgbClr val="00000A"/>
                          </a:solidFill>
                          <a:effectLst/>
                          <a:latin typeface="Helvetica Neue Light"/>
                          <a:cs typeface="Helvetica Neue Light"/>
                        </a:rPr>
                        <a:t>16,873,295,770</a:t>
                      </a:r>
                      <a:endParaRPr lang="en-ZA" sz="2400" b="0" i="0" dirty="0">
                        <a:solidFill>
                          <a:srgbClr val="00000A"/>
                        </a:solidFill>
                        <a:effectLst/>
                        <a:latin typeface="Helvetica Neue Light"/>
                        <a:cs typeface="Helvetica Neue Light"/>
                      </a:endParaRPr>
                    </a:p>
                  </a:txBody>
                  <a:tcPr marL="38100" marR="38100" marT="38100" marB="38100">
                    <a:lnL>
                      <a:noFill/>
                    </a:lnL>
                    <a:lnR>
                      <a:noFill/>
                    </a:lnR>
                    <a:lnT w="6350" cap="flat" cmpd="sng" algn="ctr">
                      <a:solidFill>
                        <a:srgbClr val="EBF1DE"/>
                      </a:solidFill>
                      <a:prstDash val="solid"/>
                      <a:round/>
                      <a:headEnd type="none" w="med" len="med"/>
                      <a:tailEnd type="none" w="med" len="med"/>
                    </a:lnT>
                    <a:lnB w="25400" cap="flat" cmpd="dbl" algn="ctr">
                      <a:solidFill>
                        <a:srgbClr val="76933C"/>
                      </a:solidFill>
                      <a:prstDash val="solid"/>
                      <a:round/>
                      <a:headEnd type="none" w="med" len="med"/>
                      <a:tailEnd type="none" w="med" len="med"/>
                    </a:lnB>
                  </a:tcPr>
                </a:tc>
              </a:tr>
              <a:tr h="426244">
                <a:tc>
                  <a:txBody>
                    <a:bodyPr/>
                    <a:lstStyle/>
                    <a:p>
                      <a:pPr algn="l" fontAlgn="b"/>
                      <a:r>
                        <a:rPr lang="en-US" sz="2400" b="1" i="0" u="none" strike="noStrike">
                          <a:solidFill>
                            <a:srgbClr val="000000"/>
                          </a:solidFill>
                          <a:effectLst/>
                          <a:latin typeface="Helvetica Neue Light"/>
                        </a:rPr>
                        <a:t>Grand Total</a:t>
                      </a:r>
                    </a:p>
                  </a:txBody>
                  <a:tcPr marL="12700" marR="12700" marT="12700" marB="0" anchor="b">
                    <a:lnL>
                      <a:noFill/>
                    </a:lnL>
                    <a:lnR>
                      <a:noFill/>
                    </a:lnR>
                    <a:lnT w="25400" cap="flat" cmpd="dbl" algn="ctr">
                      <a:solidFill>
                        <a:srgbClr val="76933C"/>
                      </a:solidFill>
                      <a:prstDash val="solid"/>
                      <a:round/>
                      <a:headEnd type="none" w="med" len="med"/>
                      <a:tailEnd type="none" w="med" len="med"/>
                    </a:lnT>
                    <a:lnB>
                      <a:noFill/>
                    </a:lnB>
                  </a:tcPr>
                </a:tc>
                <a:tc>
                  <a:txBody>
                    <a:bodyPr/>
                    <a:lstStyle/>
                    <a:p>
                      <a:pPr algn="r" rtl="0"/>
                      <a:r>
                        <a:rPr lang="en-ZA" sz="2400" b="0" i="0" dirty="0">
                          <a:solidFill>
                            <a:srgbClr val="00000A"/>
                          </a:solidFill>
                          <a:effectLst/>
                          <a:latin typeface="Helvetica Neue Light"/>
                          <a:cs typeface="Helvetica Neue Light"/>
                        </a:rPr>
                        <a:t>25,305,599</a:t>
                      </a:r>
                    </a:p>
                  </a:txBody>
                  <a:tcPr marL="38100" marR="38100" marT="38100" marB="38100">
                    <a:lnL>
                      <a:noFill/>
                    </a:lnL>
                    <a:lnR>
                      <a:noFill/>
                    </a:lnR>
                    <a:lnT w="25400" cap="flat" cmpd="dbl" algn="ctr">
                      <a:solidFill>
                        <a:srgbClr val="76933C"/>
                      </a:solidFill>
                      <a:prstDash val="solid"/>
                      <a:round/>
                      <a:headEnd type="none" w="med" len="med"/>
                      <a:tailEnd type="none" w="med" len="med"/>
                    </a:lnT>
                    <a:lnB>
                      <a:noFill/>
                    </a:lnB>
                  </a:tcPr>
                </a:tc>
                <a:tc>
                  <a:txBody>
                    <a:bodyPr/>
                    <a:lstStyle/>
                    <a:p>
                      <a:pPr algn="r" rtl="0"/>
                      <a:r>
                        <a:rPr lang="en-ZA" sz="2400" b="0" i="0" dirty="0">
                          <a:solidFill>
                            <a:srgbClr val="00000A"/>
                          </a:solidFill>
                          <a:effectLst/>
                          <a:latin typeface="Helvetica Neue Light"/>
                          <a:cs typeface="Helvetica Neue Light"/>
                        </a:rPr>
                        <a:t>124,386,046,186</a:t>
                      </a:r>
                    </a:p>
                  </a:txBody>
                  <a:tcPr marL="38100" marR="38100" marT="38100" marB="38100">
                    <a:lnL>
                      <a:noFill/>
                    </a:lnL>
                    <a:lnR>
                      <a:noFill/>
                    </a:lnR>
                    <a:lnT w="25400" cap="flat" cmpd="dbl" algn="ctr">
                      <a:solidFill>
                        <a:srgbClr val="76933C"/>
                      </a:solidFill>
                      <a:prstDash val="solid"/>
                      <a:round/>
                      <a:headEnd type="none" w="med" len="med"/>
                      <a:tailEnd type="none" w="med" len="med"/>
                    </a:lnT>
                    <a:lnB>
                      <a:noFill/>
                    </a:lnB>
                  </a:tcPr>
                </a:tc>
              </a:tr>
            </a:tbl>
          </a:graphicData>
        </a:graphic>
      </p:graphicFrame>
    </p:spTree>
    <p:extLst>
      <p:ext uri="{BB962C8B-B14F-4D97-AF65-F5344CB8AC3E}">
        <p14:creationId xmlns:p14="http://schemas.microsoft.com/office/powerpoint/2010/main" val="3634021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76262"/>
          </a:xfrm>
        </p:spPr>
        <p:txBody>
          <a:bodyPr>
            <a:normAutofit fontScale="90000"/>
          </a:bodyPr>
          <a:lstStyle/>
          <a:p>
            <a:r>
              <a:rPr lang="en-GB" dirty="0" smtClean="0"/>
              <a:t>Outcomes</a:t>
            </a:r>
            <a:endParaRPr lang="en-GB" dirty="0"/>
          </a:p>
        </p:txBody>
      </p:sp>
      <p:pic>
        <p:nvPicPr>
          <p:cNvPr id="4" name="Content Placeholder 3" descr="outcome_pop-at-risk_fpl_lo-res.png"/>
          <p:cNvPicPr>
            <a:picLocks noGrp="1" noChangeAspect="1"/>
          </p:cNvPicPr>
          <p:nvPr>
            <p:ph idx="1"/>
          </p:nvPr>
        </p:nvPicPr>
        <p:blipFill rotWithShape="1">
          <a:blip r:embed="rId3">
            <a:extLst>
              <a:ext uri="{28A0092B-C50C-407E-A947-70E740481C1C}">
                <a14:useLocalDpi xmlns:a14="http://schemas.microsoft.com/office/drawing/2010/main" val="0"/>
              </a:ext>
            </a:extLst>
          </a:blip>
          <a:srcRect l="-18" r="-18"/>
          <a:stretch/>
        </p:blipFill>
        <p:spPr>
          <a:xfrm>
            <a:off x="431800" y="956659"/>
            <a:ext cx="8318500" cy="5748941"/>
          </a:xfrm>
        </p:spPr>
      </p:pic>
    </p:spTree>
    <p:extLst>
      <p:ext uri="{BB962C8B-B14F-4D97-AF65-F5344CB8AC3E}">
        <p14:creationId xmlns:p14="http://schemas.microsoft.com/office/powerpoint/2010/main" val="1723844044"/>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76262"/>
          </a:xfrm>
        </p:spPr>
        <p:txBody>
          <a:bodyPr>
            <a:normAutofit fontScale="90000"/>
          </a:bodyPr>
          <a:lstStyle/>
          <a:p>
            <a:r>
              <a:rPr lang="en-GB" dirty="0" smtClean="0"/>
              <a:t>Outcomes</a:t>
            </a:r>
            <a:endParaRPr lang="en-GB"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33262" y="956659"/>
            <a:ext cx="8315575" cy="5748941"/>
          </a:xfrm>
        </p:spPr>
      </p:pic>
    </p:spTree>
    <p:extLst>
      <p:ext uri="{BB962C8B-B14F-4D97-AF65-F5344CB8AC3E}">
        <p14:creationId xmlns:p14="http://schemas.microsoft.com/office/powerpoint/2010/main" val="3173924015"/>
      </p:ext>
    </p:extLst>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76262"/>
          </a:xfrm>
        </p:spPr>
        <p:txBody>
          <a:bodyPr>
            <a:normAutofit fontScale="90000"/>
          </a:bodyPr>
          <a:lstStyle/>
          <a:p>
            <a:r>
              <a:rPr lang="en-GB" dirty="0" smtClean="0"/>
              <a:t>Outcomes</a:t>
            </a:r>
            <a:endParaRPr lang="en-GB"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33262" y="956659"/>
            <a:ext cx="8315575" cy="5748940"/>
          </a:xfrm>
        </p:spPr>
      </p:pic>
    </p:spTree>
    <p:extLst>
      <p:ext uri="{BB962C8B-B14F-4D97-AF65-F5344CB8AC3E}">
        <p14:creationId xmlns:p14="http://schemas.microsoft.com/office/powerpoint/2010/main" val="3173924015"/>
      </p:ext>
    </p:extLst>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Analysis Process</a:t>
            </a:r>
            <a:endParaRPr lang="en-GB" dirty="0"/>
          </a:p>
        </p:txBody>
      </p:sp>
      <p:sp>
        <p:nvSpPr>
          <p:cNvPr id="3" name="Content Placeholder 2"/>
          <p:cNvSpPr>
            <a:spLocks noGrp="1"/>
          </p:cNvSpPr>
          <p:nvPr>
            <p:ph idx="1"/>
          </p:nvPr>
        </p:nvSpPr>
        <p:spPr/>
        <p:txBody>
          <a:bodyPr>
            <a:normAutofit fontScale="92500"/>
          </a:bodyPr>
          <a:lstStyle/>
          <a:p>
            <a:pPr marL="0" indent="0">
              <a:buNone/>
            </a:pPr>
            <a:r>
              <a:rPr lang="en-GB" dirty="0" smtClean="0"/>
              <a:t>Uses the same standard livelihoods-based approach that is used in other SADC member states. Steps:</a:t>
            </a:r>
          </a:p>
          <a:p>
            <a:pPr marL="514350" indent="-514350">
              <a:buFont typeface="+mj-lt"/>
              <a:buAutoNum type="arabicPeriod"/>
            </a:pPr>
            <a:r>
              <a:rPr lang="en-GB" dirty="0" smtClean="0"/>
              <a:t>Make use of existing baselines and data (14 LZs)</a:t>
            </a:r>
          </a:p>
          <a:p>
            <a:pPr marL="514350" indent="-514350">
              <a:buFont typeface="+mj-lt"/>
              <a:buAutoNum type="arabicPeriod"/>
            </a:pPr>
            <a:r>
              <a:rPr lang="en-GB" dirty="0" smtClean="0"/>
              <a:t>Extrapolate the existing data to include other similar (open access tenure) LZs</a:t>
            </a:r>
          </a:p>
          <a:p>
            <a:pPr marL="514350" indent="-514350">
              <a:buFont typeface="+mj-lt"/>
              <a:buAutoNum type="arabicPeriod"/>
            </a:pPr>
            <a:r>
              <a:rPr lang="en-GB" dirty="0" smtClean="0"/>
              <a:t>Construct baselines using secondary sources for two other livelihood types:</a:t>
            </a:r>
          </a:p>
          <a:p>
            <a:pPr marL="914400" lvl="1" indent="-514350">
              <a:buFont typeface="+mj-lt"/>
              <a:buAutoNum type="arabicPeriod"/>
            </a:pPr>
            <a:r>
              <a:rPr lang="en-GB" dirty="0" smtClean="0"/>
              <a:t>Farm workers</a:t>
            </a:r>
          </a:p>
          <a:p>
            <a:pPr marL="914400" lvl="1" indent="-514350">
              <a:buFont typeface="+mj-lt"/>
              <a:buAutoNum type="arabicPeriod"/>
            </a:pPr>
            <a:r>
              <a:rPr lang="en-GB" dirty="0" smtClean="0"/>
              <a:t>The urban poor</a:t>
            </a:r>
            <a:endParaRPr lang="en-GB" dirty="0"/>
          </a:p>
        </p:txBody>
      </p:sp>
    </p:spTree>
    <p:extLst>
      <p:ext uri="{BB962C8B-B14F-4D97-AF65-F5344CB8AC3E}">
        <p14:creationId xmlns:p14="http://schemas.microsoft.com/office/powerpoint/2010/main" val="2903077905"/>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Analysis Process</a:t>
            </a:r>
            <a:endParaRPr lang="en-GB" dirty="0"/>
          </a:p>
        </p:txBody>
      </p:sp>
      <p:sp>
        <p:nvSpPr>
          <p:cNvPr id="3" name="Content Placeholder 2"/>
          <p:cNvSpPr>
            <a:spLocks noGrp="1"/>
          </p:cNvSpPr>
          <p:nvPr>
            <p:ph idx="1"/>
          </p:nvPr>
        </p:nvSpPr>
        <p:spPr/>
        <p:txBody>
          <a:bodyPr>
            <a:normAutofit fontScale="92500" lnSpcReduction="10000"/>
          </a:bodyPr>
          <a:lstStyle/>
          <a:p>
            <a:pPr marL="0" indent="0">
              <a:buNone/>
            </a:pPr>
            <a:r>
              <a:rPr lang="en-GB" dirty="0" smtClean="0"/>
              <a:t>Uses the same standard livelihoods-based approach that is used in other SADC member states. Steps:</a:t>
            </a:r>
          </a:p>
          <a:p>
            <a:pPr marL="514350" indent="-514350">
              <a:buFont typeface="+mj-lt"/>
              <a:buAutoNum type="arabicPeriod" startAt="4"/>
            </a:pPr>
            <a:r>
              <a:rPr lang="en-GB" dirty="0" smtClean="0"/>
              <a:t>Hazard determination - analyse rural productive systems to determine local problem specifications</a:t>
            </a:r>
          </a:p>
          <a:p>
            <a:pPr marL="514350" indent="-514350">
              <a:buFont typeface="+mj-lt"/>
              <a:buAutoNum type="arabicPeriod" startAt="4"/>
            </a:pPr>
            <a:r>
              <a:rPr lang="en-GB" dirty="0" smtClean="0"/>
              <a:t>Review economic data to determine reasonable price estimates and future price scenarios</a:t>
            </a:r>
          </a:p>
          <a:p>
            <a:pPr marL="514350" indent="-514350">
              <a:buFont typeface="+mj-lt"/>
              <a:buAutoNum type="arabicPeriod" startAt="4"/>
            </a:pPr>
            <a:r>
              <a:rPr lang="en-GB" dirty="0" smtClean="0"/>
              <a:t>The issue of social grants. They make an overwhelming difference, so what about those few people who have no access to them?</a:t>
            </a:r>
            <a:endParaRPr lang="en-GB" dirty="0"/>
          </a:p>
        </p:txBody>
      </p:sp>
    </p:spTree>
    <p:extLst>
      <p:ext uri="{BB962C8B-B14F-4D97-AF65-F5344CB8AC3E}">
        <p14:creationId xmlns:p14="http://schemas.microsoft.com/office/powerpoint/2010/main" val="1335457643"/>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Baselines</a:t>
            </a:r>
            <a:endParaRPr lang="en-GB" dirty="0"/>
          </a:p>
        </p:txBody>
      </p:sp>
      <p:sp>
        <p:nvSpPr>
          <p:cNvPr id="3" name="Content Placeholder 2"/>
          <p:cNvSpPr>
            <a:spLocks noGrp="1"/>
          </p:cNvSpPr>
          <p:nvPr>
            <p:ph idx="1"/>
          </p:nvPr>
        </p:nvSpPr>
        <p:spPr/>
        <p:txBody>
          <a:bodyPr/>
          <a:lstStyle/>
          <a:p>
            <a:pPr marL="0" indent="0">
              <a:buNone/>
            </a:pPr>
            <a:r>
              <a:rPr lang="en-GB" dirty="0" smtClean="0"/>
              <a:t>Open access areas without existing baselines</a:t>
            </a:r>
          </a:p>
          <a:p>
            <a:pPr marL="514350" indent="-514350">
              <a:buFont typeface="+mj-lt"/>
              <a:buAutoNum type="arabicPeriod"/>
            </a:pPr>
            <a:r>
              <a:rPr lang="en-GB" dirty="0" smtClean="0"/>
              <a:t>Group LZs into three </a:t>
            </a:r>
            <a:r>
              <a:rPr lang="en-GB" i="1" dirty="0" smtClean="0"/>
              <a:t>Livelihood Types</a:t>
            </a:r>
            <a:r>
              <a:rPr lang="en-GB" dirty="0" smtClean="0"/>
              <a:t>:</a:t>
            </a:r>
          </a:p>
          <a:p>
            <a:pPr marL="914400" lvl="1" indent="-514350">
              <a:buFont typeface="+mj-lt"/>
              <a:buAutoNum type="arabicPeriod"/>
            </a:pPr>
            <a:r>
              <a:rPr lang="en-GB" dirty="0" smtClean="0"/>
              <a:t>Predominantly livestock-based</a:t>
            </a:r>
          </a:p>
          <a:p>
            <a:pPr marL="914400" lvl="1" indent="-514350">
              <a:buFont typeface="+mj-lt"/>
              <a:buAutoNum type="arabicPeriod"/>
            </a:pPr>
            <a:r>
              <a:rPr lang="en-GB" dirty="0" smtClean="0"/>
              <a:t>Predominantly cropping-based</a:t>
            </a:r>
          </a:p>
          <a:p>
            <a:pPr marL="914400" lvl="1" indent="-514350">
              <a:buFont typeface="+mj-lt"/>
              <a:buAutoNum type="arabicPeriod"/>
            </a:pPr>
            <a:r>
              <a:rPr lang="en-GB" dirty="0" smtClean="0"/>
              <a:t>A mixture of the two .</a:t>
            </a:r>
            <a:endParaRPr lang="en-GB" dirty="0"/>
          </a:p>
        </p:txBody>
      </p:sp>
    </p:spTree>
    <p:extLst>
      <p:ext uri="{BB962C8B-B14F-4D97-AF65-F5344CB8AC3E}">
        <p14:creationId xmlns:p14="http://schemas.microsoft.com/office/powerpoint/2010/main" val="2659501046"/>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Baselines</a:t>
            </a:r>
            <a:endParaRPr lang="en-GB" dirty="0"/>
          </a:p>
        </p:txBody>
      </p:sp>
      <p:sp>
        <p:nvSpPr>
          <p:cNvPr id="3" name="Content Placeholder 2"/>
          <p:cNvSpPr>
            <a:spLocks noGrp="1"/>
          </p:cNvSpPr>
          <p:nvPr>
            <p:ph idx="1"/>
          </p:nvPr>
        </p:nvSpPr>
        <p:spPr/>
        <p:txBody>
          <a:bodyPr/>
          <a:lstStyle/>
          <a:p>
            <a:pPr marL="0" indent="0">
              <a:buNone/>
            </a:pPr>
            <a:r>
              <a:rPr lang="en-GB" dirty="0" smtClean="0"/>
              <a:t>Open access areas without existing baselines</a:t>
            </a:r>
          </a:p>
          <a:p>
            <a:pPr marL="514350" indent="-514350">
              <a:buFont typeface="+mj-lt"/>
              <a:buAutoNum type="arabicPeriod" startAt="2"/>
            </a:pPr>
            <a:r>
              <a:rPr lang="en-GB" dirty="0" smtClean="0"/>
              <a:t>Livelihood strategies were derived by aggregating the data from the same </a:t>
            </a:r>
            <a:r>
              <a:rPr lang="en-GB" i="1" dirty="0" smtClean="0"/>
              <a:t>Livelihood Types</a:t>
            </a:r>
            <a:r>
              <a:rPr lang="en-GB" dirty="0" smtClean="0"/>
              <a:t>:</a:t>
            </a:r>
          </a:p>
          <a:p>
            <a:pPr marL="914400" lvl="1" indent="-514350">
              <a:buFont typeface="+mj-lt"/>
              <a:buAutoNum type="arabicPeriod"/>
            </a:pPr>
            <a:r>
              <a:rPr lang="en-GB" dirty="0" smtClean="0"/>
              <a:t>Predominantly livestock-based</a:t>
            </a:r>
          </a:p>
          <a:p>
            <a:pPr marL="914400" lvl="1" indent="-514350">
              <a:buFont typeface="+mj-lt"/>
              <a:buAutoNum type="arabicPeriod"/>
            </a:pPr>
            <a:r>
              <a:rPr lang="en-GB" dirty="0" smtClean="0"/>
              <a:t>Predominantly cropping-based  </a:t>
            </a:r>
          </a:p>
          <a:p>
            <a:pPr marL="914400" lvl="1" indent="-514350">
              <a:buFont typeface="+mj-lt"/>
              <a:buAutoNum type="arabicPeriod"/>
            </a:pPr>
            <a:r>
              <a:rPr lang="en-GB" dirty="0" smtClean="0"/>
              <a:t>A mixture of the two .</a:t>
            </a:r>
            <a:endParaRPr lang="en-GB" dirty="0"/>
          </a:p>
        </p:txBody>
      </p:sp>
    </p:spTree>
    <p:extLst>
      <p:ext uri="{BB962C8B-B14F-4D97-AF65-F5344CB8AC3E}">
        <p14:creationId xmlns:p14="http://schemas.microsoft.com/office/powerpoint/2010/main" val="1293505332"/>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Baselines</a:t>
            </a:r>
            <a:endParaRPr lang="en-GB" dirty="0"/>
          </a:p>
        </p:txBody>
      </p:sp>
      <p:sp>
        <p:nvSpPr>
          <p:cNvPr id="3" name="Content Placeholder 2"/>
          <p:cNvSpPr>
            <a:spLocks noGrp="1"/>
          </p:cNvSpPr>
          <p:nvPr>
            <p:ph idx="1"/>
          </p:nvPr>
        </p:nvSpPr>
        <p:spPr/>
        <p:txBody>
          <a:bodyPr/>
          <a:lstStyle/>
          <a:p>
            <a:r>
              <a:rPr lang="en-GB" dirty="0" smtClean="0"/>
              <a:t>Example of the mixed baseline (ZA2XX)</a:t>
            </a:r>
            <a:endParaRPr lang="en-GB" dirty="0"/>
          </a:p>
        </p:txBody>
      </p:sp>
      <p:graphicFrame>
        <p:nvGraphicFramePr>
          <p:cNvPr id="4" name="Chart 3"/>
          <p:cNvGraphicFramePr>
            <a:graphicFrameLocks/>
          </p:cNvGraphicFramePr>
          <p:nvPr>
            <p:extLst>
              <p:ext uri="{D42A27DB-BD31-4B8C-83A1-F6EECF244321}">
                <p14:modId xmlns:p14="http://schemas.microsoft.com/office/powerpoint/2010/main" val="3429930059"/>
              </p:ext>
            </p:extLst>
          </p:nvPr>
        </p:nvGraphicFramePr>
        <p:xfrm>
          <a:off x="1171914" y="2268000"/>
          <a:ext cx="6235700" cy="43688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485167558"/>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Farm workers &amp; Urban Poor </a:t>
            </a:r>
            <a:endParaRPr lang="en-GB" dirty="0"/>
          </a:p>
        </p:txBody>
      </p:sp>
      <p:sp>
        <p:nvSpPr>
          <p:cNvPr id="3" name="Content Placeholder 2"/>
          <p:cNvSpPr>
            <a:spLocks noGrp="1"/>
          </p:cNvSpPr>
          <p:nvPr>
            <p:ph idx="1"/>
          </p:nvPr>
        </p:nvSpPr>
        <p:spPr/>
        <p:txBody>
          <a:bodyPr/>
          <a:lstStyle/>
          <a:p>
            <a:r>
              <a:rPr lang="en-GB" dirty="0" smtClean="0"/>
              <a:t>Information was pieced together from survey data, mostly the Western Cape Farm Workers’ Conditions survey and the National Income Dynamics Survey</a:t>
            </a:r>
          </a:p>
          <a:p>
            <a:r>
              <a:rPr lang="en-GB" dirty="0" smtClean="0"/>
              <a:t>Wealth groups replaced with categories:</a:t>
            </a:r>
          </a:p>
          <a:p>
            <a:pPr lvl="1"/>
            <a:r>
              <a:rPr lang="en-GB" dirty="0" smtClean="0"/>
              <a:t>Farm workers: casuals, temporary workers and full-time employees</a:t>
            </a:r>
          </a:p>
          <a:p>
            <a:pPr lvl="1"/>
            <a:r>
              <a:rPr lang="en-GB" dirty="0" smtClean="0"/>
              <a:t>Urban: quintiles (we only looked at the bottom four)</a:t>
            </a:r>
            <a:endParaRPr lang="en-GB" dirty="0"/>
          </a:p>
        </p:txBody>
      </p:sp>
    </p:spTree>
    <p:extLst>
      <p:ext uri="{BB962C8B-B14F-4D97-AF65-F5344CB8AC3E}">
        <p14:creationId xmlns:p14="http://schemas.microsoft.com/office/powerpoint/2010/main" val="1068519965"/>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3695</TotalTime>
  <Words>2317</Words>
  <Application>Microsoft Macintosh PowerPoint</Application>
  <PresentationFormat>On-screen Show (4:3)</PresentationFormat>
  <Paragraphs>283</Paragraphs>
  <Slides>35</Slides>
  <Notes>15</Notes>
  <HiddenSlides>0</HiddenSlides>
  <MMClips>0</MMClips>
  <ScaleCrop>false</ScaleCrop>
  <HeadingPairs>
    <vt:vector size="4" baseType="variant">
      <vt:variant>
        <vt:lpstr>Theme</vt:lpstr>
      </vt:variant>
      <vt:variant>
        <vt:i4>1</vt:i4>
      </vt:variant>
      <vt:variant>
        <vt:lpstr>Slide Titles</vt:lpstr>
      </vt:variant>
      <vt:variant>
        <vt:i4>35</vt:i4>
      </vt:variant>
    </vt:vector>
  </HeadingPairs>
  <TitlesOfParts>
    <vt:vector size="36" baseType="lpstr">
      <vt:lpstr>Office Theme</vt:lpstr>
      <vt:lpstr>National Outcome Forecast Analysis</vt:lpstr>
      <vt:lpstr>Reasons for the NOFA</vt:lpstr>
      <vt:lpstr>Analysis Process</vt:lpstr>
      <vt:lpstr>Analysis Process</vt:lpstr>
      <vt:lpstr>Analysis Process</vt:lpstr>
      <vt:lpstr>Baselines</vt:lpstr>
      <vt:lpstr>Baselines</vt:lpstr>
      <vt:lpstr>Baselines</vt:lpstr>
      <vt:lpstr>Farm workers &amp; Urban Poor </vt:lpstr>
      <vt:lpstr>Farm workers and Urban Poor</vt:lpstr>
      <vt:lpstr>Farm workers and Urban Poor</vt:lpstr>
      <vt:lpstr>The Drought</vt:lpstr>
      <vt:lpstr>SPI</vt:lpstr>
      <vt:lpstr>Agricultural Stress Index</vt:lpstr>
      <vt:lpstr>Vegetation Condition Index</vt:lpstr>
      <vt:lpstr>Vegetation Condition Index &amp; Drought Hazard Area</vt:lpstr>
      <vt:lpstr>Problem Specifications</vt:lpstr>
      <vt:lpstr>Hazard Area &amp; Farming Regions</vt:lpstr>
      <vt:lpstr>Example Problem Specs for Grains</vt:lpstr>
      <vt:lpstr>Prices</vt:lpstr>
      <vt:lpstr>Social Grants</vt:lpstr>
      <vt:lpstr>Thresholds in South Africa</vt:lpstr>
      <vt:lpstr>Analysis</vt:lpstr>
      <vt:lpstr>Analysis</vt:lpstr>
      <vt:lpstr>Analysis</vt:lpstr>
      <vt:lpstr>Analysis</vt:lpstr>
      <vt:lpstr>Analysis</vt:lpstr>
      <vt:lpstr>Analysis</vt:lpstr>
      <vt:lpstr>So how does it all add up?</vt:lpstr>
      <vt:lpstr>Food Consumption Deficit Totals</vt:lpstr>
      <vt:lpstr>Food Poverty Line Deficit Totals</vt:lpstr>
      <vt:lpstr>Upper Bound Poverty Line Deficit Totals</vt:lpstr>
      <vt:lpstr>Outcomes</vt:lpstr>
      <vt:lpstr>Outcomes</vt:lpstr>
      <vt:lpstr>Outcomes</vt:lpstr>
    </vt:vector>
  </TitlesOfParts>
  <Company>Wahenga</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National Outcome Forecast Analysis</dc:title>
  <dc:creator>Charles Rethman</dc:creator>
  <cp:lastModifiedBy>Charles Rethman</cp:lastModifiedBy>
  <cp:revision>119</cp:revision>
  <dcterms:created xsi:type="dcterms:W3CDTF">2016-06-06T18:53:45Z</dcterms:created>
  <dcterms:modified xsi:type="dcterms:W3CDTF">2016-10-18T14:40:14Z</dcterms:modified>
</cp:coreProperties>
</file>